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7010400" cy="9296400"/>
  <p:embeddedFontLst>
    <p:embeddedFont>
      <p:font typeface="Calibri" panose="020F0502020204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Comic Sans MS" panose="030F0702030302020204" pitchFamily="66" charset="0"/>
      <p:regular r:id="rId32"/>
      <p:bold r:id="rId33"/>
      <p:italic r:id="rId34"/>
      <p:boldItalic r:id="rId35"/>
    </p:embeddedFont>
    <p:embeddedFont>
      <p:font typeface="Gill Sans" panose="020B0604020202020204" charset="0"/>
      <p:regular r:id="rId36"/>
      <p:bold r:id="rId37"/>
    </p:embeddedFont>
    <p:embeddedFont>
      <p:font typeface="Trebuchet MS" panose="020B0603020202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8649" cy="465138"/>
          </a:xfrm>
          <a:prstGeom prst="rect">
            <a:avLst/>
          </a:prstGeom>
          <a:noFill/>
          <a:ln>
            <a:noFill/>
          </a:ln>
        </p:spPr>
        <p:txBody>
          <a:bodyPr spcFirstLastPara="1" wrap="square" lIns="93109" tIns="46542" rIns="93109" bIns="46542" anchor="t"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134" y="0"/>
            <a:ext cx="3038648" cy="465138"/>
          </a:xfrm>
          <a:prstGeom prst="rect">
            <a:avLst/>
          </a:prstGeom>
          <a:noFill/>
          <a:ln>
            <a:noFill/>
          </a:ln>
        </p:spPr>
        <p:txBody>
          <a:bodyPr spcFirstLastPara="1" wrap="square" lIns="93109" tIns="46542" rIns="93109" bIns="46542" anchor="t" anchorCtr="0">
            <a:noAutofit/>
          </a:bodyPr>
          <a:lstStyle>
            <a:lvl1pPr marR="0" lvl="0" algn="r"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675"/>
            <a:ext cx="3038649" cy="465138"/>
          </a:xfrm>
          <a:prstGeom prst="rect">
            <a:avLst/>
          </a:prstGeom>
          <a:noFill/>
          <a:ln>
            <a:noFill/>
          </a:ln>
        </p:spPr>
        <p:txBody>
          <a:bodyPr spcFirstLastPara="1" wrap="square" lIns="93109" tIns="46542" rIns="93109" bIns="46542" anchor="b"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200"/>
            </a:pPr>
            <a:fld id="{00000000-1234-1234-1234-123412341234}" type="slidenum">
              <a:rPr lang="en-US" sz="1200" smtClean="0">
                <a:solidFill>
                  <a:schemeClr val="dk1"/>
                </a:solidFill>
              </a:rPr>
              <a:pPr algn="r">
                <a:buClr>
                  <a:schemeClr val="dk1"/>
                </a:buClr>
                <a:buSzPts val="1200"/>
              </a:pPr>
              <a:t>‹#›</a:t>
            </a:fld>
            <a:endParaRPr lang="en-US" sz="120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2" name="Google Shape;102;p1: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buClr>
                <a:schemeClr val="dk1"/>
              </a:buClr>
              <a:buSzPts val="1200"/>
            </a:pPr>
            <a:r>
              <a:rPr lang="en-US">
                <a:latin typeface="Arial"/>
                <a:ea typeface="Arial"/>
                <a:cs typeface="Arial"/>
                <a:sym typeface="Arial"/>
              </a:rPr>
              <a:t>Please remember to fill in the red text areas with your school’s information.</a:t>
            </a:r>
            <a:endParaRPr/>
          </a:p>
          <a:p>
            <a:pPr marL="0" indent="0">
              <a:spcBef>
                <a:spcPts val="0"/>
              </a:spcBef>
              <a:buClr>
                <a:schemeClr val="dk1"/>
              </a:buClr>
              <a:buSzPts val="1200"/>
            </a:pPr>
            <a:endParaRPr>
              <a:latin typeface="Arial"/>
              <a:ea typeface="Arial"/>
              <a:cs typeface="Arial"/>
              <a:sym typeface="Arial"/>
            </a:endParaRPr>
          </a:p>
          <a:p>
            <a:pPr marL="0" indent="0">
              <a:spcBef>
                <a:spcPts val="0"/>
              </a:spcBef>
              <a:buClr>
                <a:schemeClr val="dk1"/>
              </a:buClr>
              <a:buSzPts val="1200"/>
            </a:pPr>
            <a:endParaRPr>
              <a:latin typeface="Arial"/>
              <a:ea typeface="Arial"/>
              <a:cs typeface="Arial"/>
              <a:sym typeface="Arial"/>
            </a:endParaRPr>
          </a:p>
          <a:p>
            <a:pPr marL="0" indent="0">
              <a:spcBef>
                <a:spcPts val="0"/>
              </a:spcBef>
              <a:buClr>
                <a:schemeClr val="dk1"/>
              </a:buClr>
              <a:buSzPts val="1200"/>
            </a:pPr>
            <a:endParaRPr>
              <a:latin typeface="Arial"/>
              <a:ea typeface="Arial"/>
              <a:cs typeface="Arial"/>
              <a:sym typeface="Arial"/>
            </a:endParaRPr>
          </a:p>
          <a:p>
            <a:pPr marL="0" indent="0">
              <a:spcBef>
                <a:spcPts val="0"/>
              </a:spcBef>
              <a:buClr>
                <a:schemeClr val="dk1"/>
              </a:buClr>
              <a:buSzPts val="1200"/>
            </a:pPr>
            <a:r>
              <a:rPr lang="en-US" i="1">
                <a:latin typeface="Arial"/>
                <a:ea typeface="Arial"/>
                <a:cs typeface="Arial"/>
                <a:sym typeface="Arial"/>
              </a:rPr>
              <a:t>(Assurance 11c)</a:t>
            </a:r>
            <a:endParaRPr i="1"/>
          </a:p>
          <a:p>
            <a:pPr marL="0" indent="0">
              <a:spcBef>
                <a:spcPts val="363"/>
              </a:spcBef>
            </a:pPr>
            <a:endParaRPr/>
          </a:p>
        </p:txBody>
      </p:sp>
      <p:sp>
        <p:nvSpPr>
          <p:cNvPr id="103" name="Google Shape;103;p1: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endParaRPr/>
          </a:p>
          <a:p>
            <a:pPr marL="0" indent="0">
              <a:spcBef>
                <a:spcPts val="363"/>
              </a:spcBef>
            </a:pPr>
            <a:endParaRPr/>
          </a:p>
          <a:p>
            <a:pPr marL="0" indent="0">
              <a:spcBef>
                <a:spcPts val="363"/>
              </a:spcBef>
            </a:pPr>
            <a:endParaRPr/>
          </a:p>
          <a:p>
            <a:pPr marL="0" indent="0">
              <a:spcBef>
                <a:spcPts val="363"/>
              </a:spcBef>
            </a:pPr>
            <a:r>
              <a:rPr lang="en-US"/>
              <a:t>(Assurance 11c)</a:t>
            </a:r>
            <a:endParaRPr/>
          </a:p>
        </p:txBody>
      </p:sp>
      <p:sp>
        <p:nvSpPr>
          <p:cNvPr id="164" name="Google Shape;164;p8: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endParaRPr/>
          </a:p>
          <a:p>
            <a:pPr marL="0" indent="0">
              <a:spcBef>
                <a:spcPts val="363"/>
              </a:spcBef>
            </a:pPr>
            <a:r>
              <a:rPr lang="en-US"/>
              <a:t>More information about specific standards by grade level can be found at the CPalms weblink. </a:t>
            </a:r>
            <a:endParaRPr/>
          </a:p>
          <a:p>
            <a:pPr marL="0" indent="0">
              <a:spcBef>
                <a:spcPts val="363"/>
              </a:spcBef>
            </a:pPr>
            <a:endParaRPr/>
          </a:p>
          <a:p>
            <a:pPr marL="0" indent="0">
              <a:spcBef>
                <a:spcPts val="363"/>
              </a:spcBef>
            </a:pPr>
            <a:endParaRPr/>
          </a:p>
          <a:p>
            <a:pPr marL="0" indent="0">
              <a:spcBef>
                <a:spcPts val="363"/>
              </a:spcBef>
            </a:pPr>
            <a:r>
              <a:rPr lang="en-US" i="1"/>
              <a:t>(Assurance 11d)</a:t>
            </a:r>
            <a:endParaRPr i="1"/>
          </a:p>
        </p:txBody>
      </p:sp>
      <p:sp>
        <p:nvSpPr>
          <p:cNvPr id="171" name="Google Shape;171;p9: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buClr>
                <a:schemeClr val="dk1"/>
              </a:buClr>
              <a:buSzPts val="1200"/>
            </a:pPr>
            <a:r>
              <a:rPr lang="en-US">
                <a:latin typeface="Calibri"/>
                <a:ea typeface="Calibri"/>
                <a:cs typeface="Calibri"/>
                <a:sym typeface="Calibri"/>
              </a:rPr>
              <a:t>Assessments—Add specific information on the assessments administered at the school.  School utilizing ISIP assessments need to add that information to this slide.</a:t>
            </a:r>
            <a:endParaRPr>
              <a:latin typeface="Calibri"/>
              <a:ea typeface="Calibri"/>
              <a:cs typeface="Calibri"/>
              <a:sym typeface="Calibri"/>
            </a:endParaRPr>
          </a:p>
          <a:p>
            <a:pPr marL="0" indent="0">
              <a:spcBef>
                <a:spcPts val="363"/>
              </a:spcBef>
            </a:pPr>
            <a:endParaRPr>
              <a:latin typeface="Calibri"/>
              <a:ea typeface="Calibri"/>
              <a:cs typeface="Calibri"/>
              <a:sym typeface="Calibri"/>
            </a:endParaRPr>
          </a:p>
          <a:p>
            <a:pPr marL="0" indent="0">
              <a:spcBef>
                <a:spcPts val="363"/>
              </a:spcBef>
            </a:pPr>
            <a:r>
              <a:rPr lang="en-US">
                <a:latin typeface="Calibri"/>
                <a:ea typeface="Calibri"/>
                <a:cs typeface="Calibri"/>
                <a:sym typeface="Calibri"/>
              </a:rPr>
              <a:t>The District monitors student progress through both formal and informal assessments in order to ascertain student academic progress with the standards, inform planning, and drive instruction for increased and targeted student outcomes. </a:t>
            </a:r>
            <a:endParaRPr>
              <a:latin typeface="Calibri"/>
              <a:ea typeface="Calibri"/>
              <a:cs typeface="Calibri"/>
              <a:sym typeface="Calibri"/>
            </a:endParaRPr>
          </a:p>
          <a:p>
            <a:pPr marL="0" indent="0">
              <a:spcBef>
                <a:spcPts val="363"/>
              </a:spcBef>
            </a:pPr>
            <a:endParaRPr>
              <a:latin typeface="Calibri"/>
              <a:ea typeface="Calibri"/>
              <a:cs typeface="Calibri"/>
              <a:sym typeface="Calibri"/>
            </a:endParaRPr>
          </a:p>
          <a:p>
            <a:pPr marL="0" indent="0">
              <a:spcBef>
                <a:spcPts val="363"/>
              </a:spcBef>
            </a:pPr>
            <a:r>
              <a:rPr lang="en-US" i="1">
                <a:latin typeface="Calibri"/>
                <a:ea typeface="Calibri"/>
                <a:cs typeface="Calibri"/>
                <a:sym typeface="Calibri"/>
              </a:rPr>
              <a:t>(Assurance 11c &amp; d)</a:t>
            </a:r>
            <a:endParaRPr>
              <a:latin typeface="Calibri"/>
              <a:ea typeface="Calibri"/>
              <a:cs typeface="Calibri"/>
              <a:sym typeface="Calibri"/>
            </a:endParaRPr>
          </a:p>
          <a:p>
            <a:pPr marL="0" indent="0">
              <a:spcBef>
                <a:spcPts val="363"/>
              </a:spcBef>
            </a:pPr>
            <a:endParaRPr i="1">
              <a:latin typeface="Calibri"/>
              <a:ea typeface="Calibri"/>
              <a:cs typeface="Calibri"/>
              <a:sym typeface="Calibri"/>
            </a:endParaRPr>
          </a:p>
          <a:p>
            <a:pPr marL="460583" indent="-230292">
              <a:spcBef>
                <a:spcPts val="363"/>
              </a:spcBef>
            </a:pPr>
            <a:r>
              <a:rPr lang="en-US" b="1">
                <a:latin typeface="Calibri"/>
                <a:ea typeface="Calibri"/>
                <a:cs typeface="Calibri"/>
                <a:sym typeface="Calibri"/>
              </a:rPr>
              <a:t>K-5 ELA Tools:</a:t>
            </a:r>
            <a:endParaRPr>
              <a:latin typeface="Calibri"/>
              <a:ea typeface="Calibri"/>
              <a:cs typeface="Calibri"/>
              <a:sym typeface="Calibri"/>
            </a:endParaRPr>
          </a:p>
          <a:p>
            <a:pPr marL="460583" indent="-230292">
              <a:spcBef>
                <a:spcPts val="363"/>
              </a:spcBef>
            </a:pPr>
            <a:r>
              <a:rPr lang="en-US" b="1">
                <a:latin typeface="Calibri"/>
                <a:ea typeface="Calibri"/>
                <a:cs typeface="Calibri"/>
                <a:sym typeface="Calibri"/>
              </a:rPr>
              <a:t>FLKRS </a:t>
            </a:r>
            <a:r>
              <a:rPr lang="en-US">
                <a:latin typeface="Calibri"/>
                <a:ea typeface="Calibri"/>
                <a:cs typeface="Calibri"/>
                <a:sym typeface="Calibri"/>
              </a:rPr>
              <a:t>(K only - statutorily required during the first 30 days of school)</a:t>
            </a:r>
            <a:endParaRPr>
              <a:latin typeface="Calibri"/>
              <a:ea typeface="Calibri"/>
              <a:cs typeface="Calibri"/>
              <a:sym typeface="Calibri"/>
            </a:endParaRPr>
          </a:p>
          <a:p>
            <a:pPr marL="460583" indent="-230292">
              <a:spcBef>
                <a:spcPts val="363"/>
              </a:spcBef>
            </a:pPr>
            <a:r>
              <a:rPr lang="en-US" b="1">
                <a:latin typeface="Calibri"/>
                <a:ea typeface="Calibri"/>
                <a:cs typeface="Calibri"/>
                <a:sym typeface="Calibri"/>
              </a:rPr>
              <a:t>DIBELS</a:t>
            </a:r>
            <a:r>
              <a:rPr lang="en-US">
                <a:latin typeface="Calibri"/>
                <a:ea typeface="Calibri"/>
                <a:cs typeface="Calibri"/>
                <a:sym typeface="Calibri"/>
              </a:rPr>
              <a:t> (ALL students in grades K-5, three times per year--beginning, middle, end)</a:t>
            </a:r>
            <a:endParaRPr>
              <a:latin typeface="Calibri"/>
              <a:ea typeface="Calibri"/>
              <a:cs typeface="Calibri"/>
              <a:sym typeface="Calibri"/>
            </a:endParaRPr>
          </a:p>
          <a:p>
            <a:pPr marL="921167" lvl="1" indent="-230292">
              <a:spcBef>
                <a:spcPts val="363"/>
              </a:spcBef>
            </a:pPr>
            <a:r>
              <a:rPr lang="en-US">
                <a:latin typeface="Calibri"/>
                <a:ea typeface="Calibri"/>
                <a:cs typeface="Calibri"/>
                <a:sym typeface="Calibri"/>
              </a:rPr>
              <a:t>Students who are working below</a:t>
            </a:r>
            <a:r>
              <a:rPr lang="en-US"/>
              <a:t> expectation should have more frequent fluency measures--more to come</a:t>
            </a:r>
            <a:endParaRPr/>
          </a:p>
          <a:p>
            <a:pPr marL="460583" indent="-230292">
              <a:spcBef>
                <a:spcPts val="363"/>
              </a:spcBef>
            </a:pPr>
            <a:r>
              <a:rPr lang="en-US" b="1"/>
              <a:t>AIMS</a:t>
            </a:r>
            <a:r>
              <a:rPr lang="en-US"/>
              <a:t> (Grades 2-5, three times per year--Q1, Q2, Q3)</a:t>
            </a:r>
            <a:endParaRPr/>
          </a:p>
          <a:p>
            <a:pPr marL="460583" indent="-230292">
              <a:spcBef>
                <a:spcPts val="363"/>
              </a:spcBef>
            </a:pPr>
            <a:r>
              <a:rPr lang="en-US" b="1"/>
              <a:t>ISIP </a:t>
            </a:r>
            <a:r>
              <a:rPr lang="en-US"/>
              <a:t>(K-5, can be bimonthly or monthly, up to school, info on how to manage ISIP will be released soon</a:t>
            </a:r>
            <a:endParaRPr/>
          </a:p>
          <a:p>
            <a:pPr marL="460583" indent="-230292">
              <a:spcBef>
                <a:spcPts val="363"/>
              </a:spcBef>
            </a:pPr>
            <a:r>
              <a:rPr lang="en-US" b="1"/>
              <a:t>Formative Assessment Options:  </a:t>
            </a:r>
            <a:r>
              <a:rPr lang="en-US"/>
              <a:t>The expectation is for schools to use the Benchmark Advance Assessments--the frequency and how they are implemented are up to the school</a:t>
            </a:r>
            <a:endParaRPr/>
          </a:p>
          <a:p>
            <a:pPr marL="460583" indent="-230292">
              <a:spcBef>
                <a:spcPts val="363"/>
              </a:spcBef>
            </a:pPr>
            <a:r>
              <a:rPr lang="en-US" b="1"/>
              <a:t>K-5 Math Tools:</a:t>
            </a:r>
            <a:endParaRPr/>
          </a:p>
          <a:p>
            <a:pPr marL="460583" indent="-230292">
              <a:spcBef>
                <a:spcPts val="363"/>
              </a:spcBef>
            </a:pPr>
            <a:r>
              <a:rPr lang="en-US" b="1"/>
              <a:t>AIMS</a:t>
            </a:r>
            <a:r>
              <a:rPr lang="en-US"/>
              <a:t> (Grades K-5, three times per year--Q1, Q2, Q3)</a:t>
            </a:r>
            <a:endParaRPr/>
          </a:p>
          <a:p>
            <a:pPr marL="460583" indent="-230292">
              <a:spcBef>
                <a:spcPts val="363"/>
              </a:spcBef>
            </a:pPr>
            <a:r>
              <a:rPr lang="en-US" b="1"/>
              <a:t>ISIP </a:t>
            </a:r>
            <a:r>
              <a:rPr lang="en-US"/>
              <a:t>(K-5, can be bimonthly or monthly (up to school) info on how to manage ISIP will be released soon</a:t>
            </a:r>
            <a:endParaRPr/>
          </a:p>
          <a:p>
            <a:pPr marL="460583" indent="-230292">
              <a:spcBef>
                <a:spcPts val="363"/>
              </a:spcBef>
            </a:pPr>
            <a:r>
              <a:rPr lang="en-US" b="1"/>
              <a:t>Formative Assessment Options:  </a:t>
            </a:r>
            <a:r>
              <a:rPr lang="en-US"/>
              <a:t>The expectation is for schools to use the Big Ideas Assessments--the frequency and how they are implemented are up to the school</a:t>
            </a:r>
            <a:endParaRPr/>
          </a:p>
          <a:p>
            <a:pPr marL="460583" indent="-230292">
              <a:spcBef>
                <a:spcPts val="363"/>
              </a:spcBef>
            </a:pPr>
            <a:r>
              <a:rPr lang="en-US" b="1"/>
              <a:t>3-5 Science Tool:</a:t>
            </a:r>
            <a:br>
              <a:rPr lang="en-US"/>
            </a:br>
            <a:endParaRPr/>
          </a:p>
          <a:p>
            <a:pPr marL="460583" indent="-230292">
              <a:spcBef>
                <a:spcPts val="363"/>
              </a:spcBef>
            </a:pPr>
            <a:r>
              <a:rPr lang="en-US" b="1"/>
              <a:t>AIMS</a:t>
            </a:r>
            <a:r>
              <a:rPr lang="en-US"/>
              <a:t> (Grades 3-5, three times per year--Q1, Q2, Q3)</a:t>
            </a:r>
            <a:endParaRPr/>
          </a:p>
          <a:p>
            <a:pPr marL="460583" indent="-230292">
              <a:spcBef>
                <a:spcPts val="363"/>
              </a:spcBef>
            </a:pPr>
            <a:r>
              <a:rPr lang="en-US" b="1"/>
              <a:t>Formative Assessment Options:  </a:t>
            </a:r>
            <a:r>
              <a:rPr lang="en-US"/>
              <a:t>The expectation is for schools to use the HMH Science Assessments--the frequency and how they are implemented are up to the school</a:t>
            </a:r>
            <a:endParaRPr/>
          </a:p>
          <a:p>
            <a:pPr marL="0" indent="0">
              <a:spcBef>
                <a:spcPts val="363"/>
              </a:spcBef>
            </a:pPr>
            <a:endParaRPr i="1"/>
          </a:p>
        </p:txBody>
      </p:sp>
      <p:sp>
        <p:nvSpPr>
          <p:cNvPr id="179" name="Google Shape;179;p10: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r>
              <a:rPr lang="en-US" i="1"/>
              <a:t>(Assurance 11c)</a:t>
            </a:r>
            <a:endParaRPr i="1"/>
          </a:p>
        </p:txBody>
      </p:sp>
      <p:sp>
        <p:nvSpPr>
          <p:cNvPr id="186" name="Google Shape;186;p1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p12: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pPr>
            <a:r>
              <a:rPr lang="en-US">
                <a:latin typeface="Arial"/>
                <a:ea typeface="Arial"/>
                <a:cs typeface="Arial"/>
                <a:sym typeface="Arial"/>
              </a:rPr>
              <a:t>ESSA require</a:t>
            </a:r>
            <a:r>
              <a:rPr lang="en-US"/>
              <a:t>ments outline the importance of </a:t>
            </a:r>
            <a:r>
              <a:rPr lang="en-US">
                <a:latin typeface="Arial"/>
                <a:ea typeface="Arial"/>
                <a:cs typeface="Arial"/>
                <a:sym typeface="Arial"/>
              </a:rPr>
              <a:t> meaningful involvement of parents in the decisions made at the school. Specifically, schools are required to seek parents </a:t>
            </a:r>
            <a:r>
              <a:rPr lang="en-US"/>
              <a:t>and stakeholder involvement</a:t>
            </a:r>
            <a:r>
              <a:rPr lang="en-US">
                <a:latin typeface="Arial"/>
                <a:ea typeface="Arial"/>
                <a:cs typeface="Arial"/>
                <a:sym typeface="Arial"/>
              </a:rPr>
              <a:t> in the development, implementation, review and revisions of the Parent Involvement Policy, the Title I Schoolwide Plan which is part of the School Improvement P</a:t>
            </a:r>
            <a:r>
              <a:rPr lang="en-US"/>
              <a:t>l</a:t>
            </a:r>
            <a:r>
              <a:rPr lang="en-US">
                <a:latin typeface="Arial"/>
                <a:ea typeface="Arial"/>
                <a:cs typeface="Arial"/>
                <a:sym typeface="Arial"/>
              </a:rPr>
              <a:t>an, and the </a:t>
            </a:r>
            <a:r>
              <a:rPr lang="en-US"/>
              <a:t>Home</a:t>
            </a:r>
            <a:r>
              <a:rPr lang="en-US">
                <a:latin typeface="Arial"/>
                <a:ea typeface="Arial"/>
                <a:cs typeface="Arial"/>
                <a:sym typeface="Arial"/>
              </a:rPr>
              <a:t>-School Compact. Parent</a:t>
            </a:r>
            <a:r>
              <a:rPr lang="en-US"/>
              <a:t> engagement is</a:t>
            </a:r>
            <a:r>
              <a:rPr lang="en-US">
                <a:latin typeface="Arial"/>
                <a:ea typeface="Arial"/>
                <a:cs typeface="Arial"/>
                <a:sym typeface="Arial"/>
              </a:rPr>
              <a:t> also </a:t>
            </a:r>
            <a:r>
              <a:rPr lang="en-US"/>
              <a:t>a vital component</a:t>
            </a:r>
            <a:r>
              <a:rPr lang="en-US">
                <a:latin typeface="Arial"/>
                <a:ea typeface="Arial"/>
                <a:cs typeface="Arial"/>
                <a:sym typeface="Arial"/>
              </a:rPr>
              <a:t> in the development of district wide policies. </a:t>
            </a:r>
            <a:endParaRPr/>
          </a:p>
          <a:p>
            <a:pPr marL="0" indent="0">
              <a:spcBef>
                <a:spcPts val="363"/>
              </a:spcBef>
            </a:pPr>
            <a:endParaRPr>
              <a:latin typeface="Arial"/>
              <a:ea typeface="Arial"/>
              <a:cs typeface="Arial"/>
              <a:sym typeface="Arial"/>
            </a:endParaRPr>
          </a:p>
          <a:p>
            <a:pPr marL="0" indent="0">
              <a:spcBef>
                <a:spcPts val="363"/>
              </a:spcBef>
            </a:pPr>
            <a:r>
              <a:rPr lang="en-US" b="1" u="sng">
                <a:latin typeface="Arial"/>
                <a:ea typeface="Arial"/>
                <a:cs typeface="Arial"/>
                <a:sym typeface="Arial"/>
              </a:rPr>
              <a:t>Title I District Parent &amp; Family Engagement Plan</a:t>
            </a:r>
            <a:r>
              <a:rPr lang="en-US">
                <a:latin typeface="Arial"/>
                <a:ea typeface="Arial"/>
                <a:cs typeface="Arial"/>
                <a:sym typeface="Arial"/>
              </a:rPr>
              <a:t>– how the district involves parents and builds schools’ and parents’ capacity for strong parent involvement and to help their children succeed.   </a:t>
            </a:r>
            <a:r>
              <a:rPr lang="en-US"/>
              <a:t>The plan is</a:t>
            </a:r>
            <a:r>
              <a:rPr lang="en-US">
                <a:latin typeface="Arial"/>
                <a:ea typeface="Arial"/>
                <a:cs typeface="Arial"/>
                <a:sym typeface="Arial"/>
              </a:rPr>
              <a:t> reviewed and revised annually with parents.</a:t>
            </a:r>
            <a:endParaRPr/>
          </a:p>
          <a:p>
            <a:pPr marL="742909" lvl="1" indent="-285733">
              <a:spcBef>
                <a:spcPts val="363"/>
              </a:spcBef>
            </a:pPr>
            <a:r>
              <a:rPr lang="en-US">
                <a:latin typeface="Arial"/>
                <a:ea typeface="Arial"/>
                <a:cs typeface="Arial"/>
                <a:sym typeface="Arial"/>
              </a:rPr>
              <a:t>Distribute a copy of the District Parent Involvement Policy Summary Brochure</a:t>
            </a:r>
            <a:r>
              <a:rPr lang="en-US"/>
              <a:t>.</a:t>
            </a:r>
            <a:endParaRPr/>
          </a:p>
          <a:p>
            <a:pPr marL="742909" lvl="1" indent="-285733">
              <a:spcBef>
                <a:spcPts val="363"/>
              </a:spcBef>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42909" lvl="1" indent="-285733">
              <a:spcBef>
                <a:spcPts val="363"/>
              </a:spcBef>
            </a:pPr>
            <a:r>
              <a:rPr lang="en-US" i="1">
                <a:latin typeface="Arial"/>
                <a:ea typeface="Arial"/>
                <a:cs typeface="Arial"/>
                <a:sym typeface="Arial"/>
              </a:rPr>
              <a:t>(Assurance 11a)</a:t>
            </a:r>
            <a:endParaRPr i="1"/>
          </a:p>
          <a:p>
            <a:pPr marL="742909" lvl="1" indent="-285733">
              <a:spcBef>
                <a:spcPts val="363"/>
              </a:spcBef>
            </a:pPr>
            <a:endParaRPr>
              <a:latin typeface="Arial"/>
              <a:ea typeface="Arial"/>
              <a:cs typeface="Arial"/>
              <a:sym typeface="Arial"/>
            </a:endParaRPr>
          </a:p>
          <a:p>
            <a:pPr marL="0" indent="0">
              <a:spcBef>
                <a:spcPts val="363"/>
              </a:spcBef>
            </a:pPr>
            <a:r>
              <a:rPr lang="en-US" b="1" u="sng">
                <a:latin typeface="Arial"/>
                <a:ea typeface="Arial"/>
                <a:cs typeface="Arial"/>
                <a:sym typeface="Arial"/>
              </a:rPr>
              <a:t>Title I School Parent &amp; Family Engagement Plan</a:t>
            </a:r>
            <a:r>
              <a:rPr lang="en-US">
                <a:latin typeface="Arial"/>
                <a:ea typeface="Arial"/>
                <a:cs typeface="Arial"/>
                <a:sym typeface="Arial"/>
              </a:rPr>
              <a:t>  - how the school involves parents in organized, ongoing and timely ways in the planning, review and improvement of programs and provide opportunities for parents to learn how to work with our children to improve their achievement. Must be reviewed and revised annually with parents.</a:t>
            </a:r>
            <a:endParaRPr/>
          </a:p>
          <a:p>
            <a:pPr marL="742909" lvl="1" indent="-285733">
              <a:spcBef>
                <a:spcPts val="363"/>
              </a:spcBef>
            </a:pPr>
            <a:r>
              <a:rPr lang="en-US">
                <a:latin typeface="Arial"/>
                <a:ea typeface="Arial"/>
                <a:cs typeface="Arial"/>
                <a:sym typeface="Arial"/>
              </a:rPr>
              <a:t>Distribute a copy of the School Parent Involvement Policy and review.</a:t>
            </a:r>
            <a:endParaRPr/>
          </a:p>
          <a:p>
            <a:pPr marL="742909" lvl="1" indent="-285733">
              <a:spcBef>
                <a:spcPts val="363"/>
              </a:spcBef>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42909" lvl="1" indent="-285733">
              <a:spcBef>
                <a:spcPts val="363"/>
              </a:spcBef>
            </a:pPr>
            <a:r>
              <a:rPr lang="en-US" i="1">
                <a:latin typeface="Arial"/>
                <a:ea typeface="Arial"/>
                <a:cs typeface="Arial"/>
                <a:sym typeface="Arial"/>
              </a:rPr>
              <a:t>(Assurance 11b)</a:t>
            </a:r>
            <a:endParaRPr i="1"/>
          </a:p>
          <a:p>
            <a:pPr marL="0" indent="0">
              <a:spcBef>
                <a:spcPts val="363"/>
              </a:spcBef>
            </a:pPr>
            <a:endParaRPr b="1" u="sng">
              <a:latin typeface="Arial"/>
              <a:ea typeface="Arial"/>
              <a:cs typeface="Arial"/>
              <a:sym typeface="Arial"/>
            </a:endParaRPr>
          </a:p>
          <a:p>
            <a:pPr marL="0" indent="0">
              <a:spcBef>
                <a:spcPts val="363"/>
              </a:spcBef>
            </a:pPr>
            <a:r>
              <a:rPr lang="en-US" b="1" u="sng">
                <a:latin typeface="Arial"/>
                <a:ea typeface="Arial"/>
                <a:cs typeface="Arial"/>
                <a:sym typeface="Arial"/>
              </a:rPr>
              <a:t>Title I Home-School Compact</a:t>
            </a:r>
            <a:r>
              <a:rPr lang="en-US">
                <a:latin typeface="Arial"/>
                <a:ea typeface="Arial"/>
                <a:cs typeface="Arial"/>
                <a:sym typeface="Arial"/>
              </a:rPr>
              <a:t> – outlines how parents, the entire school staff, and students will share the responsibility for improved student academic achievement. Must be reviewed and revised annually with parents. </a:t>
            </a:r>
            <a:endParaRPr/>
          </a:p>
          <a:p>
            <a:pPr marL="742909" lvl="1" indent="-285733">
              <a:spcBef>
                <a:spcPts val="363"/>
              </a:spcBef>
            </a:pPr>
            <a:r>
              <a:rPr lang="en-US">
                <a:latin typeface="Arial"/>
                <a:ea typeface="Arial"/>
                <a:cs typeface="Arial"/>
                <a:sym typeface="Arial"/>
              </a:rPr>
              <a:t>Distribute a copy of the School Parent Compact to review and discuss</a:t>
            </a:r>
            <a:endParaRPr/>
          </a:p>
          <a:p>
            <a:pPr marL="460583" lvl="1" indent="0">
              <a:spcBef>
                <a:spcPts val="363"/>
              </a:spcBef>
            </a:pPr>
            <a:r>
              <a:rPr lang="en-US">
                <a:latin typeface="Arial"/>
                <a:ea typeface="Arial"/>
                <a:cs typeface="Arial"/>
                <a:sym typeface="Arial"/>
              </a:rPr>
              <a:t>Explain that Title I parents can be involved in reviewing and updating the Home-School Compact each year during the Spring (provide the dates/times for the meeting if available)</a:t>
            </a:r>
            <a:endParaRPr/>
          </a:p>
          <a:p>
            <a:pPr marL="460583" lvl="1" indent="0">
              <a:spcBef>
                <a:spcPts val="363"/>
              </a:spcBef>
            </a:pPr>
            <a:r>
              <a:rPr lang="en-US" i="1">
                <a:latin typeface="Arial"/>
                <a:ea typeface="Arial"/>
                <a:cs typeface="Arial"/>
                <a:sym typeface="Arial"/>
              </a:rPr>
              <a:t>(Assurance 11c)</a:t>
            </a:r>
            <a:endParaRPr i="1"/>
          </a:p>
          <a:p>
            <a:pPr marL="0" indent="0">
              <a:spcBef>
                <a:spcPts val="363"/>
              </a:spcBef>
            </a:pPr>
            <a:endParaRPr/>
          </a:p>
        </p:txBody>
      </p:sp>
      <p:sp>
        <p:nvSpPr>
          <p:cNvPr id="193" name="Google Shape;193;p12: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endParaRPr/>
          </a:p>
          <a:p>
            <a:pPr marL="0" indent="0">
              <a:spcBef>
                <a:spcPts val="363"/>
              </a:spcBef>
            </a:pPr>
            <a:r>
              <a:rPr lang="en-US" i="1"/>
              <a:t>(Assurance 9)</a:t>
            </a:r>
            <a:endParaRPr i="1"/>
          </a:p>
        </p:txBody>
      </p:sp>
      <p:sp>
        <p:nvSpPr>
          <p:cNvPr id="199" name="Google Shape;199;p13: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5" name="Google Shape;205;p14: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buClr>
                <a:schemeClr val="dk1"/>
              </a:buClr>
              <a:buSzPts val="1200"/>
            </a:pPr>
            <a:r>
              <a:rPr lang="en-US"/>
              <a:t>As a parent or family member you are vital in the development, implementation, and review of the parent and family engagement program at our school. </a:t>
            </a:r>
            <a:endParaRPr sz="1100"/>
          </a:p>
          <a:p>
            <a:pPr marL="0" indent="0">
              <a:spcBef>
                <a:spcPts val="0"/>
              </a:spcBef>
              <a:buClr>
                <a:schemeClr val="dk1"/>
              </a:buClr>
              <a:buSzPts val="1200"/>
            </a:pPr>
            <a:endParaRPr/>
          </a:p>
          <a:p>
            <a:pPr marL="0" indent="0">
              <a:spcBef>
                <a:spcPts val="0"/>
              </a:spcBef>
              <a:buClr>
                <a:schemeClr val="dk1"/>
              </a:buClr>
              <a:buSzPts val="1200"/>
            </a:pPr>
            <a:r>
              <a:rPr lang="en-US"/>
              <a:t>Provide information on the specific committees that parents can be involved. Include the purpose, date and time of meetings. </a:t>
            </a:r>
            <a:endParaRPr/>
          </a:p>
          <a:p>
            <a:pPr marL="0" indent="0">
              <a:spcBef>
                <a:spcPts val="363"/>
              </a:spcBef>
            </a:pPr>
            <a:endParaRPr/>
          </a:p>
          <a:p>
            <a:pPr marL="0" indent="0">
              <a:spcBef>
                <a:spcPts val="363"/>
              </a:spcBef>
            </a:pPr>
            <a:r>
              <a:rPr lang="en-US"/>
              <a:t>Please inform families that a hard copy of the Title I Complaint Procedure is available in the PFRA notebook as well as on the Title I District Webpage.</a:t>
            </a:r>
            <a:endParaRPr/>
          </a:p>
          <a:p>
            <a:pPr marL="0" indent="0">
              <a:spcBef>
                <a:spcPts val="363"/>
              </a:spcBef>
            </a:pPr>
            <a:endParaRPr/>
          </a:p>
          <a:p>
            <a:pPr marL="0" indent="0">
              <a:spcBef>
                <a:spcPts val="363"/>
              </a:spcBef>
            </a:pPr>
            <a:r>
              <a:rPr lang="en-US" i="1"/>
              <a:t>(Assurances 11a, b, c, &amp; e)</a:t>
            </a:r>
            <a:endParaRPr i="1"/>
          </a:p>
        </p:txBody>
      </p:sp>
      <p:sp>
        <p:nvSpPr>
          <p:cNvPr id="206" name="Google Shape;206;p14: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2" name="Google Shape;212;p15: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pPr>
            <a:r>
              <a:rPr lang="en-US">
                <a:latin typeface="Arial"/>
                <a:ea typeface="Arial"/>
                <a:cs typeface="Arial"/>
                <a:sym typeface="Arial"/>
              </a:rPr>
              <a:t>Inform parents about the various resources and materials available to them through the PFRA.</a:t>
            </a:r>
            <a:endParaRPr/>
          </a:p>
          <a:p>
            <a:pPr marL="0" indent="0">
              <a:spcBef>
                <a:spcPts val="363"/>
              </a:spcBef>
            </a:pPr>
            <a:r>
              <a:rPr lang="en-US">
                <a:latin typeface="Arial"/>
                <a:ea typeface="Arial"/>
                <a:cs typeface="Arial"/>
                <a:sym typeface="Arial"/>
              </a:rPr>
              <a:t>Inform them of the location of the PFRA and times when it is open to parents.</a:t>
            </a:r>
            <a:endParaRPr/>
          </a:p>
          <a:p>
            <a:pPr marL="0" indent="0">
              <a:spcBef>
                <a:spcPts val="363"/>
              </a:spcBef>
            </a:pPr>
            <a:r>
              <a:rPr lang="en-US">
                <a:latin typeface="Arial"/>
                <a:ea typeface="Arial"/>
                <a:cs typeface="Arial"/>
                <a:sym typeface="Arial"/>
              </a:rPr>
              <a:t>Give them an idea of what types and materials are available in the PFRA and what the check-out procedures are for your school.</a:t>
            </a:r>
            <a:endParaRPr/>
          </a:p>
          <a:p>
            <a:pPr marL="0" indent="0">
              <a:spcBef>
                <a:spcPts val="363"/>
              </a:spcBef>
            </a:pPr>
            <a:endParaRPr>
              <a:latin typeface="Arial"/>
              <a:ea typeface="Arial"/>
              <a:cs typeface="Arial"/>
              <a:sym typeface="Arial"/>
            </a:endParaRPr>
          </a:p>
          <a:p>
            <a:pPr marL="0" indent="0">
              <a:spcBef>
                <a:spcPts val="363"/>
              </a:spcBef>
            </a:pPr>
            <a:r>
              <a:rPr lang="en-US" i="1">
                <a:latin typeface="Arial"/>
                <a:ea typeface="Arial"/>
                <a:cs typeface="Arial"/>
                <a:sym typeface="Arial"/>
              </a:rPr>
              <a:t>(Assurance 11e)</a:t>
            </a:r>
            <a:endParaRPr i="1"/>
          </a:p>
          <a:p>
            <a:pPr marL="0" indent="0">
              <a:spcBef>
                <a:spcPts val="363"/>
              </a:spcBef>
            </a:pPr>
            <a:endParaRPr/>
          </a:p>
        </p:txBody>
      </p:sp>
      <p:sp>
        <p:nvSpPr>
          <p:cNvPr id="213" name="Google Shape;213;p15: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9" name="Google Shape;219;p16: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pPr>
            <a:r>
              <a:rPr lang="en-US">
                <a:latin typeface="Arial"/>
                <a:ea typeface="Arial"/>
                <a:cs typeface="Arial"/>
                <a:sym typeface="Arial"/>
              </a:rPr>
              <a:t>By taking an active role in Title I, you’ll show your child:</a:t>
            </a:r>
            <a:endParaRPr/>
          </a:p>
          <a:p>
            <a:pPr marL="0" indent="-76764">
              <a:spcBef>
                <a:spcPts val="363"/>
              </a:spcBef>
              <a:buClr>
                <a:schemeClr val="dk1"/>
              </a:buClr>
              <a:buSzPts val="1200"/>
              <a:buFont typeface="Arial"/>
              <a:buChar char="•"/>
            </a:pPr>
            <a:r>
              <a:rPr lang="en-US">
                <a:latin typeface="Arial"/>
                <a:ea typeface="Arial"/>
                <a:cs typeface="Arial"/>
                <a:sym typeface="Arial"/>
              </a:rPr>
              <a:t>How important he or she is to you</a:t>
            </a:r>
            <a:endParaRPr/>
          </a:p>
          <a:p>
            <a:pPr marL="0" indent="-76764">
              <a:spcBef>
                <a:spcPts val="363"/>
              </a:spcBef>
              <a:buClr>
                <a:schemeClr val="dk1"/>
              </a:buClr>
              <a:buSzPts val="1200"/>
              <a:buFont typeface="Arial"/>
              <a:buChar char="•"/>
            </a:pPr>
            <a:r>
              <a:rPr lang="en-US">
                <a:latin typeface="Arial"/>
                <a:ea typeface="Arial"/>
                <a:cs typeface="Arial"/>
                <a:sym typeface="Arial"/>
              </a:rPr>
              <a:t>How important education is to you</a:t>
            </a:r>
            <a:endParaRPr/>
          </a:p>
          <a:p>
            <a:pPr marL="0" indent="-76764">
              <a:spcBef>
                <a:spcPts val="363"/>
              </a:spcBef>
              <a:buClr>
                <a:schemeClr val="dk1"/>
              </a:buClr>
              <a:buSzPts val="1200"/>
              <a:buFont typeface="Arial"/>
              <a:buChar char="•"/>
            </a:pPr>
            <a:r>
              <a:rPr lang="en-US">
                <a:latin typeface="Arial"/>
                <a:ea typeface="Arial"/>
                <a:cs typeface="Arial"/>
                <a:sym typeface="Arial"/>
              </a:rPr>
              <a:t>That you and the school are a team</a:t>
            </a:r>
            <a:endParaRPr/>
          </a:p>
          <a:p>
            <a:pPr marL="0" indent="0">
              <a:spcBef>
                <a:spcPts val="363"/>
              </a:spcBef>
              <a:buClr>
                <a:schemeClr val="dk1"/>
              </a:buClr>
              <a:buSzPts val="1200"/>
            </a:pPr>
            <a:endParaRPr>
              <a:latin typeface="Arial"/>
              <a:ea typeface="Arial"/>
              <a:cs typeface="Arial"/>
              <a:sym typeface="Arial"/>
            </a:endParaRPr>
          </a:p>
          <a:p>
            <a:pPr marL="0" indent="-76764">
              <a:spcBef>
                <a:spcPts val="363"/>
              </a:spcBef>
              <a:buClr>
                <a:schemeClr val="dk1"/>
              </a:buClr>
              <a:buSzPts val="1200"/>
              <a:buFont typeface="Arial"/>
              <a:buChar char="•"/>
            </a:pPr>
            <a:r>
              <a:rPr lang="en-US">
                <a:latin typeface="Arial"/>
                <a:ea typeface="Arial"/>
                <a:cs typeface="Arial"/>
                <a:sym typeface="Arial"/>
              </a:rPr>
              <a:t>Speak up if you notice any problems – But, don’t criticize the school or a teacher in front of your child.</a:t>
            </a:r>
            <a:endParaRPr/>
          </a:p>
          <a:p>
            <a:pPr marL="0" indent="0">
              <a:spcBef>
                <a:spcPts val="363"/>
              </a:spcBef>
            </a:pPr>
            <a:endParaRPr/>
          </a:p>
        </p:txBody>
      </p:sp>
      <p:sp>
        <p:nvSpPr>
          <p:cNvPr id="220" name="Google Shape;220;p16: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7: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7" name="Google Shape;227;p17: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lvl="1" indent="0">
              <a:spcBef>
                <a:spcPts val="0"/>
              </a:spcBef>
              <a:buClr>
                <a:schemeClr val="dk1"/>
              </a:buClr>
              <a:buSzPts val="1200"/>
            </a:pPr>
            <a:r>
              <a:rPr lang="en-US">
                <a:latin typeface="Arial"/>
                <a:ea typeface="Arial"/>
                <a:cs typeface="Arial"/>
                <a:sym typeface="Arial"/>
              </a:rPr>
              <a:t>This slide may be </a:t>
            </a:r>
            <a:r>
              <a:rPr lang="en-US"/>
              <a:t>“hidden”</a:t>
            </a:r>
            <a:r>
              <a:rPr lang="en-US">
                <a:latin typeface="Arial"/>
                <a:ea typeface="Arial"/>
                <a:cs typeface="Arial"/>
                <a:sym typeface="Arial"/>
              </a:rPr>
              <a:t> if class visitation is not planned.</a:t>
            </a:r>
            <a:endParaRPr/>
          </a:p>
        </p:txBody>
      </p:sp>
      <p:sp>
        <p:nvSpPr>
          <p:cNvPr id="228" name="Google Shape;228;p17: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endParaRPr/>
          </a:p>
          <a:p>
            <a:pPr marL="0" indent="0">
              <a:spcBef>
                <a:spcPts val="363"/>
              </a:spcBef>
            </a:pPr>
            <a:endParaRPr/>
          </a:p>
          <a:p>
            <a:pPr marL="0" indent="0">
              <a:spcBef>
                <a:spcPts val="363"/>
              </a:spcBef>
            </a:pPr>
            <a:endParaRPr/>
          </a:p>
          <a:p>
            <a:pPr marL="0" indent="0">
              <a:spcBef>
                <a:spcPts val="363"/>
              </a:spcBef>
            </a:pPr>
            <a:r>
              <a:rPr lang="en-US" i="1"/>
              <a:t>(Assurance 11c)</a:t>
            </a:r>
            <a:endParaRPr i="1"/>
          </a:p>
        </p:txBody>
      </p:sp>
      <p:sp>
        <p:nvSpPr>
          <p:cNvPr id="110" name="Google Shape;110;p2: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p:txBody>
      </p:sp>
      <p:sp>
        <p:nvSpPr>
          <p:cNvPr id="234" name="Google Shape;234;p18: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9: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endParaRPr/>
          </a:p>
          <a:p>
            <a:pPr marL="0" indent="0">
              <a:spcBef>
                <a:spcPts val="363"/>
              </a:spcBef>
            </a:pPr>
            <a:endParaRPr/>
          </a:p>
          <a:p>
            <a:pPr marL="0" indent="0">
              <a:spcBef>
                <a:spcPts val="363"/>
              </a:spcBef>
            </a:pPr>
            <a:r>
              <a:rPr lang="en-US" i="1"/>
              <a:t>(Assurance 11a)</a:t>
            </a:r>
            <a:endParaRPr i="1"/>
          </a:p>
        </p:txBody>
      </p:sp>
      <p:sp>
        <p:nvSpPr>
          <p:cNvPr id="240" name="Google Shape;240;p19: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 name="Google Shape;116;p3: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r>
              <a:rPr lang="en-US"/>
              <a:t>Read Slide</a:t>
            </a:r>
            <a:endParaRPr/>
          </a:p>
          <a:p>
            <a:pPr marL="0" indent="0">
              <a:spcBef>
                <a:spcPts val="363"/>
              </a:spcBef>
            </a:pPr>
            <a:endParaRPr/>
          </a:p>
          <a:p>
            <a:pPr marL="0" indent="0">
              <a:spcBef>
                <a:spcPts val="363"/>
              </a:spcBef>
            </a:pPr>
            <a:endParaRPr/>
          </a:p>
          <a:p>
            <a:pPr marL="0" indent="0">
              <a:spcBef>
                <a:spcPts val="363"/>
              </a:spcBef>
            </a:pPr>
            <a:endParaRPr/>
          </a:p>
          <a:p>
            <a:pPr marL="0" indent="0">
              <a:spcBef>
                <a:spcPts val="363"/>
              </a:spcBef>
            </a:pPr>
            <a:endParaRPr/>
          </a:p>
          <a:p>
            <a:pPr marL="0" indent="0">
              <a:spcBef>
                <a:spcPts val="363"/>
              </a:spcBef>
              <a:buClr>
                <a:schemeClr val="dk1"/>
              </a:buClr>
            </a:pPr>
            <a:r>
              <a:rPr lang="en-US" i="1"/>
              <a:t>(Assurance 11a)</a:t>
            </a:r>
            <a:endParaRPr/>
          </a:p>
          <a:p>
            <a:pPr marL="0" indent="0">
              <a:spcBef>
                <a:spcPts val="363"/>
              </a:spcBef>
            </a:pPr>
            <a:endParaRPr/>
          </a:p>
        </p:txBody>
      </p:sp>
      <p:sp>
        <p:nvSpPr>
          <p:cNvPr id="117" name="Google Shape;117;p3: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f0e674ac44_2_0: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3" name="Google Shape;123;g2f0e674ac44_2_0:notes"/>
          <p:cNvSpPr txBox="1">
            <a:spLocks noGrp="1"/>
          </p:cNvSpPr>
          <p:nvPr>
            <p:ph type="body" idx="1"/>
          </p:nvPr>
        </p:nvSpPr>
        <p:spPr>
          <a:xfrm>
            <a:off x="701849" y="4416426"/>
            <a:ext cx="5608461" cy="4183044"/>
          </a:xfrm>
          <a:prstGeom prst="rect">
            <a:avLst/>
          </a:prstGeom>
          <a:noFill/>
          <a:ln>
            <a:noFill/>
          </a:ln>
        </p:spPr>
        <p:txBody>
          <a:bodyPr spcFirstLastPara="1" wrap="square" lIns="93109" tIns="46542" rIns="93109" bIns="46542" anchor="t" anchorCtr="0">
            <a:noAutofit/>
          </a:bodyPr>
          <a:lstStyle/>
          <a:p>
            <a:pPr marL="0" indent="0">
              <a:spcBef>
                <a:spcPts val="363"/>
              </a:spcBef>
            </a:pPr>
            <a:r>
              <a:rPr lang="en-US"/>
              <a:t>Read Slide</a:t>
            </a:r>
            <a:endParaRPr/>
          </a:p>
          <a:p>
            <a:pPr marL="0" indent="0">
              <a:spcBef>
                <a:spcPts val="363"/>
              </a:spcBef>
            </a:pPr>
            <a:endParaRPr/>
          </a:p>
          <a:p>
            <a:pPr marL="0" indent="0">
              <a:spcBef>
                <a:spcPts val="363"/>
              </a:spcBef>
            </a:pPr>
            <a:endParaRPr/>
          </a:p>
          <a:p>
            <a:pPr marL="0" indent="0">
              <a:spcBef>
                <a:spcPts val="363"/>
              </a:spcBef>
            </a:pPr>
            <a:endParaRPr/>
          </a:p>
          <a:p>
            <a:pPr marL="0" indent="0">
              <a:spcBef>
                <a:spcPts val="363"/>
              </a:spcBef>
            </a:pPr>
            <a:endParaRPr/>
          </a:p>
          <a:p>
            <a:pPr marL="0" indent="0">
              <a:spcBef>
                <a:spcPts val="363"/>
              </a:spcBef>
              <a:buClr>
                <a:schemeClr val="dk1"/>
              </a:buClr>
            </a:pPr>
            <a:r>
              <a:rPr lang="en-US" i="1"/>
              <a:t>(Assurance 11a)</a:t>
            </a:r>
            <a:endParaRPr/>
          </a:p>
          <a:p>
            <a:pPr marL="0" indent="0">
              <a:spcBef>
                <a:spcPts val="363"/>
              </a:spcBef>
            </a:pPr>
            <a:endParaRPr/>
          </a:p>
        </p:txBody>
      </p:sp>
      <p:sp>
        <p:nvSpPr>
          <p:cNvPr id="124" name="Google Shape;124;g2f0e674ac44_2_0:notes"/>
          <p:cNvSpPr txBox="1">
            <a:spLocks noGrp="1"/>
          </p:cNvSpPr>
          <p:nvPr>
            <p:ph type="sldNum" idx="12"/>
          </p:nvPr>
        </p:nvSpPr>
        <p:spPr>
          <a:xfrm>
            <a:off x="3970134" y="8829674"/>
            <a:ext cx="3038749" cy="46501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f0d862fbc7_0_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0" name="Google Shape;130;g2f0d862fbc7_0_1:notes"/>
          <p:cNvSpPr txBox="1">
            <a:spLocks noGrp="1"/>
          </p:cNvSpPr>
          <p:nvPr>
            <p:ph type="body" idx="1"/>
          </p:nvPr>
        </p:nvSpPr>
        <p:spPr>
          <a:xfrm>
            <a:off x="701849" y="4416426"/>
            <a:ext cx="5608461" cy="4183044"/>
          </a:xfrm>
          <a:prstGeom prst="rect">
            <a:avLst/>
          </a:prstGeom>
          <a:noFill/>
          <a:ln>
            <a:noFill/>
          </a:ln>
        </p:spPr>
        <p:txBody>
          <a:bodyPr spcFirstLastPara="1" wrap="square" lIns="93109" tIns="46542" rIns="93109" bIns="46542" anchor="t" anchorCtr="0">
            <a:noAutofit/>
          </a:bodyPr>
          <a:lstStyle/>
          <a:p>
            <a:pPr marL="0" indent="0">
              <a:spcBef>
                <a:spcPts val="363"/>
              </a:spcBef>
            </a:pPr>
            <a:r>
              <a:rPr lang="en-US"/>
              <a:t>Read Slide</a:t>
            </a:r>
            <a:endParaRPr/>
          </a:p>
          <a:p>
            <a:pPr marL="0" indent="0">
              <a:spcBef>
                <a:spcPts val="363"/>
              </a:spcBef>
            </a:pPr>
            <a:endParaRPr/>
          </a:p>
          <a:p>
            <a:pPr marL="0" indent="0">
              <a:spcBef>
                <a:spcPts val="363"/>
              </a:spcBef>
            </a:pPr>
            <a:endParaRPr/>
          </a:p>
          <a:p>
            <a:pPr marL="0" indent="0">
              <a:spcBef>
                <a:spcPts val="363"/>
              </a:spcBef>
            </a:pPr>
            <a:endParaRPr/>
          </a:p>
          <a:p>
            <a:pPr marL="0" indent="0">
              <a:spcBef>
                <a:spcPts val="363"/>
              </a:spcBef>
            </a:pPr>
            <a:endParaRPr/>
          </a:p>
          <a:p>
            <a:pPr marL="0" indent="0">
              <a:spcBef>
                <a:spcPts val="363"/>
              </a:spcBef>
              <a:buClr>
                <a:schemeClr val="dk1"/>
              </a:buClr>
            </a:pPr>
            <a:r>
              <a:rPr lang="en-US" i="1"/>
              <a:t>(Assurance 11a)</a:t>
            </a:r>
            <a:endParaRPr/>
          </a:p>
          <a:p>
            <a:pPr marL="0" indent="0">
              <a:spcBef>
                <a:spcPts val="363"/>
              </a:spcBef>
            </a:pPr>
            <a:endParaRPr/>
          </a:p>
        </p:txBody>
      </p:sp>
      <p:sp>
        <p:nvSpPr>
          <p:cNvPr id="131" name="Google Shape;131;g2f0d862fbc7_0_1:notes"/>
          <p:cNvSpPr txBox="1">
            <a:spLocks noGrp="1"/>
          </p:cNvSpPr>
          <p:nvPr>
            <p:ph type="sldNum" idx="12"/>
          </p:nvPr>
        </p:nvSpPr>
        <p:spPr>
          <a:xfrm>
            <a:off x="3970134" y="8829674"/>
            <a:ext cx="3038749" cy="46501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7" name="Google Shape;137;p4: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r>
              <a:rPr lang="en-US">
                <a:latin typeface="Arial"/>
                <a:ea typeface="Arial"/>
                <a:cs typeface="Arial"/>
                <a:sym typeface="Arial"/>
              </a:rPr>
              <a:t>Districts receive Title I funds from the federal government (through the US Department of Education and the Florida Bureau of Federal Educational Programs) and distribute these funds to schools based on the number of Children from Low Income Families (known as CLIF).  However, </a:t>
            </a:r>
            <a:r>
              <a:rPr lang="en-US"/>
              <a:t>income status</a:t>
            </a:r>
            <a:r>
              <a:rPr lang="en-US">
                <a:latin typeface="Arial"/>
                <a:ea typeface="Arial"/>
                <a:cs typeface="Arial"/>
                <a:sym typeface="Arial"/>
              </a:rPr>
              <a:t> is only used to allocating and distributing funds.  Students are selected to receive direct Title I services if they have an academic need.</a:t>
            </a:r>
            <a:endParaRPr/>
          </a:p>
          <a:p>
            <a:pPr marL="0" indent="0">
              <a:spcBef>
                <a:spcPts val="363"/>
              </a:spcBef>
            </a:pPr>
            <a:endParaRPr>
              <a:latin typeface="Arial"/>
              <a:ea typeface="Arial"/>
              <a:cs typeface="Arial"/>
              <a:sym typeface="Arial"/>
            </a:endParaRPr>
          </a:p>
          <a:p>
            <a:pPr marL="0" indent="0">
              <a:spcBef>
                <a:spcPts val="0"/>
              </a:spcBef>
            </a:pPr>
            <a:r>
              <a:rPr lang="en-US" b="1" u="sng">
                <a:latin typeface="Arial"/>
                <a:ea typeface="Arial"/>
                <a:cs typeface="Arial"/>
                <a:sym typeface="Arial"/>
              </a:rPr>
              <a:t>For Title I Schoolwide Programs:  </a:t>
            </a:r>
            <a:r>
              <a:rPr lang="en-US">
                <a:latin typeface="Arial"/>
                <a:ea typeface="Arial"/>
                <a:cs typeface="Arial"/>
                <a:sym typeface="Arial"/>
              </a:rPr>
              <a:t>Our students are in a Title I </a:t>
            </a:r>
            <a:r>
              <a:rPr lang="en-US"/>
              <a:t>Schoolwide</a:t>
            </a:r>
            <a:r>
              <a:rPr lang="en-US">
                <a:latin typeface="Arial"/>
                <a:ea typeface="Arial"/>
                <a:cs typeface="Arial"/>
                <a:sym typeface="Arial"/>
              </a:rPr>
              <a:t> program. This means that the School-based Title I funding can be used to upgrade the educational program in ways that may impact every student in the school .  This also means that </a:t>
            </a:r>
            <a:r>
              <a:rPr lang="en-US" b="1">
                <a:latin typeface="Arial"/>
                <a:ea typeface="Arial"/>
                <a:cs typeface="Arial"/>
                <a:sym typeface="Arial"/>
              </a:rPr>
              <a:t>every parent/guardian of a student in our school is a Title I parent! </a:t>
            </a:r>
            <a:endParaRPr/>
          </a:p>
          <a:p>
            <a:pPr marL="0" indent="0">
              <a:spcBef>
                <a:spcPts val="0"/>
              </a:spcBef>
            </a:pPr>
            <a:r>
              <a:rPr lang="en-US">
                <a:latin typeface="Arial"/>
                <a:ea typeface="Arial"/>
                <a:cs typeface="Arial"/>
                <a:sym typeface="Arial"/>
              </a:rPr>
              <a:t>Title I funds are used by our school for a variety of programs and activities designed to increase children’s academic achievement (especially in reading and math). Our school works to identify students most in need of educational help. The school set goals for improvement, measure student progress, using standards set forth in the state’s Title I plan, develop programs that supplement regular classroom instruction, and engage parents in all aspects of their child's education. Title I seeks to provide supplemental supports to assist the most academically fragile students while helping school reach their overall School Improvement Goals.  </a:t>
            </a:r>
            <a:endParaRPr/>
          </a:p>
          <a:p>
            <a:pPr marL="0" indent="0">
              <a:spcBef>
                <a:spcPts val="363"/>
              </a:spcBef>
            </a:pPr>
            <a:endParaRPr b="1">
              <a:latin typeface="Arial"/>
              <a:ea typeface="Arial"/>
              <a:cs typeface="Arial"/>
              <a:sym typeface="Arial"/>
            </a:endParaRPr>
          </a:p>
          <a:p>
            <a:pPr marL="0" indent="0">
              <a:spcBef>
                <a:spcPts val="363"/>
              </a:spcBef>
            </a:pPr>
            <a:r>
              <a:rPr lang="en-US" b="1" i="0" u="sng">
                <a:latin typeface="Arial"/>
                <a:ea typeface="Arial"/>
                <a:cs typeface="Arial"/>
                <a:sym typeface="Arial"/>
              </a:rPr>
              <a:t>For Title I Targeted Programs:  </a:t>
            </a:r>
            <a:r>
              <a:rPr lang="en-US">
                <a:latin typeface="Arial"/>
                <a:ea typeface="Arial"/>
                <a:cs typeface="Arial"/>
                <a:sym typeface="Arial"/>
              </a:rPr>
              <a:t>Our school is a Title I Targeted Assistance School.  That means that we identify (or target) students with academic needs for Title I services.  We look at assessment results and ongoing progress data for students and identify those who need extra help to get caught up with their classmates. The school set goals for improvement, measure student progress, using standards set forth in the state’s Title I plan, develop programs that supplement regular classroom instruction, and engage parents in all aspects of their child's education. Families of students receiving Title I services are provided opportunities throughout the year to participate in a variety of workshops where they can learn strategies and receive resources to bridge learning from school to home.</a:t>
            </a:r>
            <a:endParaRPr/>
          </a:p>
          <a:p>
            <a:pPr marL="0" indent="0">
              <a:spcBef>
                <a:spcPts val="363"/>
              </a:spcBef>
            </a:pPr>
            <a:endParaRPr/>
          </a:p>
          <a:p>
            <a:pPr marL="0" indent="0">
              <a:spcBef>
                <a:spcPts val="363"/>
              </a:spcBef>
            </a:pPr>
            <a:endParaRPr/>
          </a:p>
          <a:p>
            <a:pPr marL="0" indent="0">
              <a:spcBef>
                <a:spcPts val="363"/>
              </a:spcBef>
            </a:pPr>
            <a:r>
              <a:rPr lang="en-US" i="1"/>
              <a:t>(Assurance 11a)</a:t>
            </a:r>
            <a:endParaRPr i="1"/>
          </a:p>
        </p:txBody>
      </p:sp>
      <p:sp>
        <p:nvSpPr>
          <p:cNvPr id="138" name="Google Shape;138;p4: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4" name="Google Shape;144;p5: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pPr>
            <a:r>
              <a:rPr lang="en-US">
                <a:latin typeface="Arial"/>
                <a:ea typeface="Arial"/>
                <a:cs typeface="Arial"/>
                <a:sym typeface="Arial"/>
              </a:rPr>
              <a:t>Describe your Title I program and what it looks like.  </a:t>
            </a:r>
            <a:r>
              <a:rPr lang="en-US" b="1">
                <a:latin typeface="Arial"/>
                <a:ea typeface="Arial"/>
                <a:cs typeface="Arial"/>
                <a:sym typeface="Arial"/>
              </a:rPr>
              <a:t>Suggestions for services provided through Title I funding:  Additional teachers for intervention instruction, technology, Evidence Based curriculum materials, extended day intervention.</a:t>
            </a:r>
            <a:endParaRPr/>
          </a:p>
          <a:p>
            <a:pPr marL="0" indent="0">
              <a:spcBef>
                <a:spcPts val="363"/>
              </a:spcBef>
            </a:pPr>
            <a:endParaRPr>
              <a:latin typeface="Arial"/>
              <a:ea typeface="Arial"/>
              <a:cs typeface="Arial"/>
              <a:sym typeface="Arial"/>
            </a:endParaRPr>
          </a:p>
          <a:p>
            <a:pPr marL="0" indent="0">
              <a:spcBef>
                <a:spcPts val="363"/>
              </a:spcBef>
            </a:pPr>
            <a:r>
              <a:rPr lang="en-US">
                <a:latin typeface="Arial"/>
                <a:ea typeface="Arial"/>
                <a:cs typeface="Arial"/>
                <a:sym typeface="Arial"/>
              </a:rPr>
              <a:t>1% of The Total Allocation of Title I Funds for the District is set aside to provide Parent and Family Engagement Activities.  This includes activities conducted by the Title I District Office as well as the activities that are conducted at each Title I school site.</a:t>
            </a:r>
            <a:endParaRPr/>
          </a:p>
          <a:p>
            <a:pPr marL="0" indent="0">
              <a:spcBef>
                <a:spcPts val="363"/>
              </a:spcBef>
            </a:pPr>
            <a:endParaRPr>
              <a:latin typeface="Arial"/>
              <a:ea typeface="Arial"/>
              <a:cs typeface="Arial"/>
              <a:sym typeface="Arial"/>
            </a:endParaRPr>
          </a:p>
          <a:p>
            <a:pPr marL="0" indent="0">
              <a:spcBef>
                <a:spcPts val="363"/>
              </a:spcBef>
            </a:pPr>
            <a:r>
              <a:rPr lang="en-US">
                <a:latin typeface="Arial"/>
                <a:ea typeface="Arial"/>
                <a:cs typeface="Arial"/>
                <a:sym typeface="Arial"/>
              </a:rPr>
              <a:t>Some of the activities planned for our school this year include: ……….</a:t>
            </a:r>
            <a:endParaRPr/>
          </a:p>
          <a:p>
            <a:pPr marL="0" indent="0">
              <a:spcBef>
                <a:spcPts val="363"/>
              </a:spcBef>
            </a:pPr>
            <a:endParaRPr>
              <a:latin typeface="Arial"/>
              <a:ea typeface="Arial"/>
              <a:cs typeface="Arial"/>
              <a:sym typeface="Arial"/>
            </a:endParaRPr>
          </a:p>
          <a:p>
            <a:pPr marL="0" indent="0">
              <a:spcBef>
                <a:spcPts val="363"/>
              </a:spcBef>
            </a:pPr>
            <a:r>
              <a:rPr lang="en-US">
                <a:latin typeface="Arial"/>
                <a:ea typeface="Arial"/>
                <a:cs typeface="Arial"/>
                <a:sym typeface="Arial"/>
              </a:rPr>
              <a:t>These activities were selected based on Parent &amp; Family Input last Spring.  </a:t>
            </a:r>
            <a:endParaRPr/>
          </a:p>
          <a:p>
            <a:pPr marL="0" indent="0">
              <a:spcBef>
                <a:spcPts val="363"/>
              </a:spcBef>
            </a:pPr>
            <a:endParaRPr>
              <a:latin typeface="Arial"/>
              <a:ea typeface="Arial"/>
              <a:cs typeface="Arial"/>
              <a:sym typeface="Arial"/>
            </a:endParaRPr>
          </a:p>
          <a:p>
            <a:pPr marL="0" indent="0">
              <a:spcBef>
                <a:spcPts val="363"/>
              </a:spcBef>
            </a:pPr>
            <a:r>
              <a:rPr lang="en-US">
                <a:latin typeface="Arial"/>
                <a:ea typeface="Arial"/>
                <a:cs typeface="Arial"/>
                <a:sym typeface="Arial"/>
              </a:rPr>
              <a:t>Explain that parents must have the opportunity to help decide how the parent involvement funds are used and what type of Parent &amp; Family Engagement Activities they want or need to help their child be successful in school.  </a:t>
            </a:r>
            <a:endParaRPr>
              <a:latin typeface="Arial"/>
              <a:ea typeface="Arial"/>
              <a:cs typeface="Arial"/>
              <a:sym typeface="Arial"/>
            </a:endParaRPr>
          </a:p>
          <a:p>
            <a:pPr marL="0" indent="0">
              <a:spcBef>
                <a:spcPts val="363"/>
              </a:spcBef>
            </a:pPr>
            <a:endParaRPr i="1"/>
          </a:p>
          <a:p>
            <a:pPr marL="0" indent="0">
              <a:spcBef>
                <a:spcPts val="363"/>
              </a:spcBef>
            </a:pPr>
            <a:r>
              <a:rPr lang="en-US" i="1">
                <a:latin typeface="Arial"/>
                <a:ea typeface="Arial"/>
                <a:cs typeface="Arial"/>
                <a:sym typeface="Arial"/>
              </a:rPr>
              <a:t>(Assurance 11a)</a:t>
            </a:r>
            <a:endParaRPr i="1"/>
          </a:p>
          <a:p>
            <a:pPr marL="0" indent="0">
              <a:spcBef>
                <a:spcPts val="363"/>
              </a:spcBef>
            </a:pPr>
            <a:endParaRPr/>
          </a:p>
        </p:txBody>
      </p:sp>
      <p:sp>
        <p:nvSpPr>
          <p:cNvPr id="145" name="Google Shape;145;p5: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1" name="Google Shape;151;p6: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pPr>
            <a:r>
              <a:rPr lang="en-US">
                <a:latin typeface="Arial"/>
                <a:ea typeface="Arial"/>
                <a:cs typeface="Arial"/>
                <a:sym typeface="Arial"/>
              </a:rPr>
              <a:t>Explain the process the school uses to involve parents in the decision-making process. Explain that parents are critical to this process. </a:t>
            </a:r>
            <a:endParaRPr/>
          </a:p>
          <a:p>
            <a:pPr marL="0" indent="0">
              <a:spcBef>
                <a:spcPts val="363"/>
              </a:spcBef>
            </a:pPr>
            <a:endParaRPr>
              <a:latin typeface="Arial"/>
              <a:ea typeface="Arial"/>
              <a:cs typeface="Arial"/>
              <a:sym typeface="Arial"/>
            </a:endParaRPr>
          </a:p>
          <a:p>
            <a:pPr marL="0" indent="0">
              <a:spcBef>
                <a:spcPts val="363"/>
              </a:spcBef>
            </a:pPr>
            <a:r>
              <a:rPr lang="en-US">
                <a:latin typeface="Arial"/>
                <a:ea typeface="Arial"/>
                <a:cs typeface="Arial"/>
                <a:sym typeface="Arial"/>
              </a:rPr>
              <a:t>Provide information on all of the opportunities parents have to participate. </a:t>
            </a:r>
            <a:endParaRPr/>
          </a:p>
          <a:p>
            <a:pPr marL="0" indent="0">
              <a:spcBef>
                <a:spcPts val="363"/>
              </a:spcBef>
            </a:pPr>
            <a:endParaRPr>
              <a:latin typeface="Arial"/>
              <a:ea typeface="Arial"/>
              <a:cs typeface="Arial"/>
              <a:sym typeface="Arial"/>
            </a:endParaRPr>
          </a:p>
          <a:p>
            <a:pPr marL="0" indent="0">
              <a:spcBef>
                <a:spcPts val="363"/>
              </a:spcBef>
            </a:pPr>
            <a:r>
              <a:rPr lang="en-US">
                <a:latin typeface="Arial"/>
                <a:ea typeface="Arial"/>
                <a:cs typeface="Arial"/>
                <a:sym typeface="Arial"/>
              </a:rPr>
              <a:t>Opportunities to Volunteer:</a:t>
            </a:r>
            <a:endParaRPr/>
          </a:p>
          <a:p>
            <a:pPr marL="0" indent="0">
              <a:spcBef>
                <a:spcPts val="363"/>
              </a:spcBef>
            </a:pPr>
            <a:r>
              <a:rPr lang="en-US">
                <a:latin typeface="Arial"/>
                <a:ea typeface="Arial"/>
                <a:cs typeface="Arial"/>
                <a:sym typeface="Arial"/>
              </a:rPr>
              <a:t>Describe the various opportunities for parents to volunteer or become involved in your school.  Some examples might include:</a:t>
            </a:r>
            <a:endParaRPr/>
          </a:p>
          <a:p>
            <a:pPr marL="742909" lvl="1" indent="-285733">
              <a:spcBef>
                <a:spcPts val="363"/>
              </a:spcBef>
            </a:pPr>
            <a:r>
              <a:rPr lang="en-US">
                <a:latin typeface="Arial"/>
                <a:ea typeface="Arial"/>
                <a:cs typeface="Arial"/>
                <a:sym typeface="Arial"/>
              </a:rPr>
              <a:t>In the school, in classrooms, or on field trips </a:t>
            </a:r>
            <a:endParaRPr/>
          </a:p>
          <a:p>
            <a:pPr marL="742909" lvl="1" indent="-285733">
              <a:spcBef>
                <a:spcPts val="363"/>
              </a:spcBef>
            </a:pPr>
            <a:r>
              <a:rPr lang="en-US">
                <a:latin typeface="Arial"/>
                <a:ea typeface="Arial"/>
                <a:cs typeface="Arial"/>
                <a:sym typeface="Arial"/>
              </a:rPr>
              <a:t>Decisions and Planning on How to Use Title I School Parent </a:t>
            </a:r>
            <a:r>
              <a:rPr lang="en-US"/>
              <a:t>&amp; Family Engagement </a:t>
            </a:r>
            <a:r>
              <a:rPr lang="en-US">
                <a:latin typeface="Arial"/>
                <a:ea typeface="Arial"/>
                <a:cs typeface="Arial"/>
                <a:sym typeface="Arial"/>
              </a:rPr>
              <a:t>Funds</a:t>
            </a:r>
            <a:endParaRPr/>
          </a:p>
          <a:p>
            <a:pPr marL="742909" lvl="1" indent="-285733">
              <a:spcBef>
                <a:spcPts val="363"/>
              </a:spcBef>
            </a:pPr>
            <a:r>
              <a:rPr lang="en-US">
                <a:latin typeface="Arial"/>
                <a:ea typeface="Arial"/>
                <a:cs typeface="Arial"/>
                <a:sym typeface="Arial"/>
              </a:rPr>
              <a:t>District/School Councils - meetings throughout the year where parents participate in school-wide program planning, and decide how to use the Title I parent involvement funds</a:t>
            </a:r>
            <a:endParaRPr/>
          </a:p>
          <a:p>
            <a:pPr marL="742909" lvl="1" indent="-285733">
              <a:spcBef>
                <a:spcPts val="363"/>
              </a:spcBef>
            </a:pPr>
            <a:r>
              <a:rPr lang="en-US">
                <a:latin typeface="Arial"/>
                <a:ea typeface="Arial"/>
                <a:cs typeface="Arial"/>
                <a:sym typeface="Arial"/>
              </a:rPr>
              <a:t>School Parent Councils</a:t>
            </a:r>
            <a:endParaRPr/>
          </a:p>
          <a:p>
            <a:pPr marL="0" indent="0">
              <a:spcBef>
                <a:spcPts val="363"/>
              </a:spcBef>
            </a:pPr>
            <a:endParaRPr/>
          </a:p>
          <a:p>
            <a:pPr marL="0" indent="0">
              <a:spcBef>
                <a:spcPts val="363"/>
              </a:spcBef>
            </a:pPr>
            <a:r>
              <a:rPr lang="en-US" i="1"/>
              <a:t>(Assurance 11a &amp; c)</a:t>
            </a:r>
            <a:endParaRPr i="1"/>
          </a:p>
        </p:txBody>
      </p:sp>
      <p:sp>
        <p:nvSpPr>
          <p:cNvPr id="152" name="Google Shape;152;p6: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i="1"/>
          </a:p>
        </p:txBody>
      </p:sp>
      <p:sp>
        <p:nvSpPr>
          <p:cNvPr id="158" name="Google Shape;158;p7: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cxnSp>
        <p:nvCxnSpPr>
          <p:cNvPr id="87" name="Google Shape;87;p11"/>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88" name="Google Shape;88;p11"/>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1"/>
          <p:cNvSpPr txBox="1">
            <a:spLocks noGrp="1"/>
          </p:cNvSpPr>
          <p:nvPr>
            <p:ph type="body" idx="1"/>
          </p:nvPr>
        </p:nvSpPr>
        <p:spPr>
          <a:xfrm rot="5400000">
            <a:off x="3003856" y="455368"/>
            <a:ext cx="3450613" cy="657134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0" name="Google Shape;90;p11"/>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12"/>
          <p:cNvSpPr txBox="1">
            <a:spLocks noGrp="1"/>
          </p:cNvSpPr>
          <p:nvPr>
            <p:ph type="title"/>
          </p:nvPr>
        </p:nvSpPr>
        <p:spPr>
          <a:xfrm rot="5400000">
            <a:off x="5139597" y="2577405"/>
            <a:ext cx="4659889" cy="110302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2"/>
          <p:cNvSpPr txBox="1">
            <a:spLocks noGrp="1"/>
          </p:cNvSpPr>
          <p:nvPr>
            <p:ph type="body" idx="1"/>
          </p:nvPr>
        </p:nvSpPr>
        <p:spPr>
          <a:xfrm rot="5400000">
            <a:off x="1764094" y="478371"/>
            <a:ext cx="4659889" cy="530109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6" name="Google Shape;96;p1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2"/>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99" name="Google Shape;99;p12"/>
          <p:cNvCxnSpPr/>
          <p:nvPr/>
        </p:nvCxnSpPr>
        <p:spPr>
          <a:xfrm>
            <a:off x="6918028" y="798974"/>
            <a:ext cx="0" cy="4659889"/>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5" name="Google Shape;25;p3"/>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28" name="Google Shape;28;p3"/>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4"/>
          <p:cNvSpPr txBox="1">
            <a:spLocks noGrp="1"/>
          </p:cNvSpPr>
          <p:nvPr>
            <p:ph type="ctrTitle"/>
          </p:nvPr>
        </p:nvSpPr>
        <p:spPr>
          <a:xfrm>
            <a:off x="2396319" y="802299"/>
            <a:ext cx="5618515" cy="254143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5400"/>
              <a:buFont typeface="Gill San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subTitle" idx="1"/>
          </p:nvPr>
        </p:nvSpPr>
        <p:spPr>
          <a:xfrm>
            <a:off x="2396319" y="3531205"/>
            <a:ext cx="5618515"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1000"/>
              </a:spcBef>
              <a:spcAft>
                <a:spcPts val="0"/>
              </a:spcAft>
              <a:buSzPts val="1600"/>
              <a:buNone/>
              <a:defRPr sz="1600" b="0" cap="none">
                <a:solidFill>
                  <a:schemeClr val="dk1"/>
                </a:solidFil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350"/>
              <a:buNone/>
              <a:defRPr sz="135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120000"/>
              </a:lnSpc>
              <a:spcBef>
                <a:spcPts val="500"/>
              </a:spcBef>
              <a:spcAft>
                <a:spcPts val="0"/>
              </a:spcAft>
              <a:buSzPts val="1200"/>
              <a:buNone/>
              <a:defRPr sz="1200"/>
            </a:lvl6pPr>
            <a:lvl7pPr lvl="6" algn="ctr">
              <a:lnSpc>
                <a:spcPct val="120000"/>
              </a:lnSpc>
              <a:spcBef>
                <a:spcPts val="500"/>
              </a:spcBef>
              <a:spcAft>
                <a:spcPts val="0"/>
              </a:spcAft>
              <a:buSzPts val="1200"/>
              <a:buNone/>
              <a:defRPr sz="1200"/>
            </a:lvl7pPr>
            <a:lvl8pPr lvl="7" algn="ctr">
              <a:lnSpc>
                <a:spcPct val="120000"/>
              </a:lnSpc>
              <a:spcBef>
                <a:spcPts val="500"/>
              </a:spcBef>
              <a:spcAft>
                <a:spcPts val="0"/>
              </a:spcAft>
              <a:buSzPts val="1200"/>
              <a:buNone/>
              <a:defRPr sz="1200"/>
            </a:lvl8pPr>
            <a:lvl9pPr lvl="8" algn="ctr">
              <a:lnSpc>
                <a:spcPct val="120000"/>
              </a:lnSpc>
              <a:spcBef>
                <a:spcPts val="500"/>
              </a:spcBef>
              <a:spcAft>
                <a:spcPts val="0"/>
              </a:spcAft>
              <a:buSzPts val="1200"/>
              <a:buNone/>
              <a:defRPr sz="1200"/>
            </a:lvl9pPr>
          </a:lstStyle>
          <a:p>
            <a:endParaRPr/>
          </a:p>
        </p:txBody>
      </p:sp>
      <p:sp>
        <p:nvSpPr>
          <p:cNvPr id="32" name="Google Shape;32;p4"/>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2396319" y="329308"/>
            <a:ext cx="3086292"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1434703" y="798973"/>
            <a:ext cx="802005" cy="503578"/>
          </a:xfrm>
          <a:prstGeom prst="rect">
            <a:avLst/>
          </a:prstGeom>
          <a:noFill/>
          <a:ln>
            <a:noFill/>
          </a:ln>
        </p:spPr>
        <p:txBody>
          <a:bodyPr spcFirstLastPara="1" wrap="square" lIns="91425" tIns="45700" rIns="91425" bIns="45700" anchor="t" anchorCtr="0">
            <a:noAutofit/>
          </a:bodyPr>
          <a:lstStyle>
            <a:lvl1pPr marL="0" lvl="0" indent="0" algn="ctr">
              <a:spcBef>
                <a:spcPts val="0"/>
              </a:spcBef>
              <a:spcAft>
                <a:spcPts val="0"/>
              </a:spcAft>
              <a:buClr>
                <a:schemeClr val="accent1"/>
              </a:buClr>
              <a:buSzPts val="2800"/>
              <a:buFont typeface="Gill Sans"/>
              <a:buNone/>
              <a:defRPr/>
            </a:lvl1pPr>
            <a:lvl2pPr marL="0" lvl="1" indent="0" algn="ctr">
              <a:spcBef>
                <a:spcPts val="0"/>
              </a:spcBef>
              <a:spcAft>
                <a:spcPts val="0"/>
              </a:spcAft>
              <a:buClr>
                <a:schemeClr val="accent1"/>
              </a:buClr>
              <a:buSzPts val="2800"/>
              <a:buFont typeface="Gill Sans"/>
              <a:buNone/>
              <a:defRPr/>
            </a:lvl2pPr>
            <a:lvl3pPr marL="0" lvl="2" indent="0" algn="ctr">
              <a:spcBef>
                <a:spcPts val="0"/>
              </a:spcBef>
              <a:spcAft>
                <a:spcPts val="0"/>
              </a:spcAft>
              <a:buClr>
                <a:schemeClr val="accent1"/>
              </a:buClr>
              <a:buSzPts val="2800"/>
              <a:buFont typeface="Gill Sans"/>
              <a:buNone/>
              <a:defRPr/>
            </a:lvl3pPr>
            <a:lvl4pPr marL="0" lvl="3" indent="0" algn="ctr">
              <a:spcBef>
                <a:spcPts val="0"/>
              </a:spcBef>
              <a:spcAft>
                <a:spcPts val="0"/>
              </a:spcAft>
              <a:buClr>
                <a:schemeClr val="accent1"/>
              </a:buClr>
              <a:buSzPts val="2800"/>
              <a:buFont typeface="Gill Sans"/>
              <a:buNone/>
              <a:defRPr/>
            </a:lvl4pPr>
            <a:lvl5pPr marL="0" lvl="4" indent="0" algn="ctr">
              <a:spcBef>
                <a:spcPts val="0"/>
              </a:spcBef>
              <a:spcAft>
                <a:spcPts val="0"/>
              </a:spcAft>
              <a:buClr>
                <a:schemeClr val="accent1"/>
              </a:buClr>
              <a:buSzPts val="2800"/>
              <a:buFont typeface="Gill Sans"/>
              <a:buNone/>
              <a:defRPr/>
            </a:lvl5pPr>
            <a:lvl6pPr marL="0" lvl="5" indent="0" algn="ctr">
              <a:spcBef>
                <a:spcPts val="0"/>
              </a:spcBef>
              <a:spcAft>
                <a:spcPts val="0"/>
              </a:spcAft>
              <a:buClr>
                <a:schemeClr val="accent1"/>
              </a:buClr>
              <a:buSzPts val="2800"/>
              <a:buFont typeface="Gill Sans"/>
              <a:buNone/>
              <a:defRPr/>
            </a:lvl6pPr>
            <a:lvl7pPr marL="0" lvl="6" indent="0" algn="ctr">
              <a:spcBef>
                <a:spcPts val="0"/>
              </a:spcBef>
              <a:spcAft>
                <a:spcPts val="0"/>
              </a:spcAft>
              <a:buClr>
                <a:schemeClr val="accent1"/>
              </a:buClr>
              <a:buSzPts val="2800"/>
              <a:buFont typeface="Gill Sans"/>
              <a:buNone/>
              <a:defRPr/>
            </a:lvl7pPr>
            <a:lvl8pPr marL="0" lvl="7" indent="0" algn="ctr">
              <a:spcBef>
                <a:spcPts val="0"/>
              </a:spcBef>
              <a:spcAft>
                <a:spcPts val="0"/>
              </a:spcAft>
              <a:buClr>
                <a:schemeClr val="accent1"/>
              </a:buClr>
              <a:buSzPts val="2800"/>
              <a:buFont typeface="Gill Sans"/>
              <a:buNone/>
              <a:defRPr/>
            </a:lvl8pPr>
            <a:lvl9pPr marL="0" lvl="8" indent="0" algn="ctr">
              <a:spcBef>
                <a:spcPts val="0"/>
              </a:spcBef>
              <a:spcAft>
                <a:spcPts val="0"/>
              </a:spcAft>
              <a:buClr>
                <a:schemeClr val="accent1"/>
              </a:buClr>
              <a:buSzPts val="2800"/>
              <a:buFont typeface="Gill Sans"/>
              <a:buNone/>
              <a:defRPr/>
            </a:lvl9pPr>
          </a:lstStyle>
          <a:p>
            <a:pPr marL="0" lvl="0" indent="0" algn="ctr" rtl="0">
              <a:spcBef>
                <a:spcPts val="0"/>
              </a:spcBef>
              <a:spcAft>
                <a:spcPts val="0"/>
              </a:spcAft>
              <a:buNone/>
            </a:pPr>
            <a:fld id="{00000000-1234-1234-1234-123412341234}" type="slidenum">
              <a:rPr lang="en-US"/>
              <a:t>‹#›</a:t>
            </a:fld>
            <a:endParaRPr/>
          </a:p>
        </p:txBody>
      </p:sp>
      <p:cxnSp>
        <p:nvCxnSpPr>
          <p:cNvPr id="35" name="Google Shape;35;p4"/>
          <p:cNvCxnSpPr/>
          <p:nvPr/>
        </p:nvCxnSpPr>
        <p:spPr>
          <a:xfrm>
            <a:off x="2396319" y="3528542"/>
            <a:ext cx="5618515"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1443491" y="1756130"/>
            <a:ext cx="5617002" cy="1887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1443492" y="3806196"/>
            <a:ext cx="5617002"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1000"/>
              </a:spcBef>
              <a:spcAft>
                <a:spcPts val="0"/>
              </a:spcAft>
              <a:buSzPts val="1800"/>
              <a:buNone/>
              <a:defRPr sz="1800">
                <a:solidFill>
                  <a:schemeClr val="dk1"/>
                </a:solidFill>
              </a:defRPr>
            </a:lvl1pPr>
            <a:lvl2pPr marL="914400" lvl="1" indent="-228600" algn="l">
              <a:lnSpc>
                <a:spcPct val="120000"/>
              </a:lnSpc>
              <a:spcBef>
                <a:spcPts val="500"/>
              </a:spcBef>
              <a:spcAft>
                <a:spcPts val="0"/>
              </a:spcAft>
              <a:buSzPts val="1500"/>
              <a:buNone/>
              <a:defRPr sz="1500">
                <a:solidFill>
                  <a:srgbClr val="888888"/>
                </a:solidFill>
              </a:defRPr>
            </a:lvl2pPr>
            <a:lvl3pPr marL="1371600" lvl="2" indent="-228600" algn="l">
              <a:lnSpc>
                <a:spcPct val="120000"/>
              </a:lnSpc>
              <a:spcBef>
                <a:spcPts val="500"/>
              </a:spcBef>
              <a:spcAft>
                <a:spcPts val="0"/>
              </a:spcAft>
              <a:buSzPts val="1350"/>
              <a:buNone/>
              <a:defRPr sz="1350">
                <a:solidFill>
                  <a:srgbClr val="888888"/>
                </a:solidFill>
              </a:defRPr>
            </a:lvl3pPr>
            <a:lvl4pPr marL="1828800" lvl="3" indent="-228600" algn="l">
              <a:lnSpc>
                <a:spcPct val="120000"/>
              </a:lnSpc>
              <a:spcBef>
                <a:spcPts val="500"/>
              </a:spcBef>
              <a:spcAft>
                <a:spcPts val="0"/>
              </a:spcAft>
              <a:buSzPts val="1200"/>
              <a:buNone/>
              <a:defRPr sz="1200">
                <a:solidFill>
                  <a:srgbClr val="888888"/>
                </a:solidFill>
              </a:defRPr>
            </a:lvl4pPr>
            <a:lvl5pPr marL="2286000" lvl="4" indent="-228600" algn="l">
              <a:lnSpc>
                <a:spcPct val="120000"/>
              </a:lnSpc>
              <a:spcBef>
                <a:spcPts val="500"/>
              </a:spcBef>
              <a:spcAft>
                <a:spcPts val="0"/>
              </a:spcAft>
              <a:buSzPts val="1200"/>
              <a:buNone/>
              <a:defRPr sz="1200">
                <a:solidFill>
                  <a:srgbClr val="888888"/>
                </a:solidFill>
              </a:defRPr>
            </a:lvl5pPr>
            <a:lvl6pPr marL="2743200" lvl="5" indent="-228600" algn="l">
              <a:lnSpc>
                <a:spcPct val="120000"/>
              </a:lnSpc>
              <a:spcBef>
                <a:spcPts val="500"/>
              </a:spcBef>
              <a:spcAft>
                <a:spcPts val="0"/>
              </a:spcAft>
              <a:buSzPts val="1200"/>
              <a:buNone/>
              <a:defRPr sz="1200">
                <a:solidFill>
                  <a:srgbClr val="888888"/>
                </a:solidFill>
              </a:defRPr>
            </a:lvl6pPr>
            <a:lvl7pPr marL="3200400" lvl="6" indent="-228600" algn="l">
              <a:lnSpc>
                <a:spcPct val="120000"/>
              </a:lnSpc>
              <a:spcBef>
                <a:spcPts val="500"/>
              </a:spcBef>
              <a:spcAft>
                <a:spcPts val="0"/>
              </a:spcAft>
              <a:buSzPts val="1200"/>
              <a:buNone/>
              <a:defRPr sz="1200">
                <a:solidFill>
                  <a:srgbClr val="888888"/>
                </a:solidFill>
              </a:defRPr>
            </a:lvl7pPr>
            <a:lvl8pPr marL="3657600" lvl="7" indent="-228600" algn="l">
              <a:lnSpc>
                <a:spcPct val="120000"/>
              </a:lnSpc>
              <a:spcBef>
                <a:spcPts val="500"/>
              </a:spcBef>
              <a:spcAft>
                <a:spcPts val="0"/>
              </a:spcAft>
              <a:buSzPts val="1200"/>
              <a:buNone/>
              <a:defRPr sz="1200">
                <a:solidFill>
                  <a:srgbClr val="888888"/>
                </a:solidFill>
              </a:defRPr>
            </a:lvl8pPr>
            <a:lvl9pPr marL="4114800" lvl="8" indent="-228600" algn="l">
              <a:lnSpc>
                <a:spcPct val="120000"/>
              </a:lnSpc>
              <a:spcBef>
                <a:spcPts val="500"/>
              </a:spcBef>
              <a:spcAft>
                <a:spcPts val="0"/>
              </a:spcAft>
              <a:buSzPts val="1200"/>
              <a:buNone/>
              <a:defRPr sz="1200">
                <a:solidFill>
                  <a:srgbClr val="888888"/>
                </a:solidFill>
              </a:defRPr>
            </a:lvl9pPr>
          </a:lstStyle>
          <a:p>
            <a:endParaRPr/>
          </a:p>
        </p:txBody>
      </p:sp>
      <p:sp>
        <p:nvSpPr>
          <p:cNvPr id="39" name="Google Shape;39;p5"/>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42" name="Google Shape;42;p5"/>
          <p:cNvCxnSpPr/>
          <p:nvPr/>
        </p:nvCxnSpPr>
        <p:spPr>
          <a:xfrm>
            <a:off x="1443491" y="3804985"/>
            <a:ext cx="561700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1443491" y="804890"/>
            <a:ext cx="6571343" cy="10593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1443490" y="2013936"/>
            <a:ext cx="3125871" cy="343756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6" name="Google Shape;46;p6"/>
          <p:cNvSpPr txBox="1">
            <a:spLocks noGrp="1"/>
          </p:cNvSpPr>
          <p:nvPr>
            <p:ph type="body" idx="2"/>
          </p:nvPr>
        </p:nvSpPr>
        <p:spPr>
          <a:xfrm>
            <a:off x="4889182" y="2013936"/>
            <a:ext cx="3125652" cy="343755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7" name="Google Shape;47;p6"/>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50" name="Google Shape;50;p6"/>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cxnSp>
        <p:nvCxnSpPr>
          <p:cNvPr id="52" name="Google Shape;52;p7"/>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53" name="Google Shape;53;p7"/>
          <p:cNvSpPr txBox="1">
            <a:spLocks noGrp="1"/>
          </p:cNvSpPr>
          <p:nvPr>
            <p:ph type="title"/>
          </p:nvPr>
        </p:nvSpPr>
        <p:spPr>
          <a:xfrm>
            <a:off x="1443491" y="804164"/>
            <a:ext cx="6571344" cy="10563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body" idx="1"/>
          </p:nvPr>
        </p:nvSpPr>
        <p:spPr>
          <a:xfrm>
            <a:off x="1443491" y="2019550"/>
            <a:ext cx="3125766"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5" name="Google Shape;55;p7"/>
          <p:cNvSpPr txBox="1">
            <a:spLocks noGrp="1"/>
          </p:cNvSpPr>
          <p:nvPr>
            <p:ph type="body" idx="2"/>
          </p:nvPr>
        </p:nvSpPr>
        <p:spPr>
          <a:xfrm>
            <a:off x="1443491" y="2824270"/>
            <a:ext cx="3125766" cy="264445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6" name="Google Shape;56;p7"/>
          <p:cNvSpPr txBox="1">
            <a:spLocks noGrp="1"/>
          </p:cNvSpPr>
          <p:nvPr>
            <p:ph type="body" idx="3"/>
          </p:nvPr>
        </p:nvSpPr>
        <p:spPr>
          <a:xfrm>
            <a:off x="4889182" y="2023004"/>
            <a:ext cx="3125652"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7" name="Google Shape;57;p7"/>
          <p:cNvSpPr txBox="1">
            <a:spLocks noGrp="1"/>
          </p:cNvSpPr>
          <p:nvPr>
            <p:ph type="body" idx="4"/>
          </p:nvPr>
        </p:nvSpPr>
        <p:spPr>
          <a:xfrm>
            <a:off x="4889182" y="2821491"/>
            <a:ext cx="3125652" cy="263737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8" name="Google Shape;58;p7"/>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cxnSp>
        <p:nvCxnSpPr>
          <p:cNvPr id="62" name="Google Shape;62;p8"/>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63" name="Google Shape;63;p8"/>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8"/>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1439042" y="798973"/>
            <a:ext cx="242595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9"/>
          <p:cNvSpPr txBox="1">
            <a:spLocks noGrp="1"/>
          </p:cNvSpPr>
          <p:nvPr>
            <p:ph type="body" idx="1"/>
          </p:nvPr>
        </p:nvSpPr>
        <p:spPr>
          <a:xfrm>
            <a:off x="4186656" y="798974"/>
            <a:ext cx="3828178" cy="4658826"/>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0" name="Google Shape;70;p9"/>
          <p:cNvSpPr txBox="1">
            <a:spLocks noGrp="1"/>
          </p:cNvSpPr>
          <p:nvPr>
            <p:ph type="body" idx="2"/>
          </p:nvPr>
        </p:nvSpPr>
        <p:spPr>
          <a:xfrm>
            <a:off x="1439042" y="3205492"/>
            <a:ext cx="2427369" cy="224818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71" name="Google Shape;71;p9"/>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74" name="Google Shape;74;p9"/>
          <p:cNvCxnSpPr/>
          <p:nvPr/>
        </p:nvCxnSpPr>
        <p:spPr>
          <a:xfrm>
            <a:off x="1441748" y="3205491"/>
            <a:ext cx="242327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grpSp>
        <p:nvGrpSpPr>
          <p:cNvPr id="76" name="Google Shape;76;p10"/>
          <p:cNvGrpSpPr/>
          <p:nvPr/>
        </p:nvGrpSpPr>
        <p:grpSpPr>
          <a:xfrm>
            <a:off x="4996501" y="482171"/>
            <a:ext cx="3511387" cy="5149101"/>
            <a:chOff x="6852919" y="583365"/>
            <a:chExt cx="4681849" cy="5181928"/>
          </a:xfrm>
        </p:grpSpPr>
        <p:sp>
          <p:nvSpPr>
            <p:cNvPr id="77" name="Google Shape;77;p10"/>
            <p:cNvSpPr/>
            <p:nvPr/>
          </p:nvSpPr>
          <p:spPr>
            <a:xfrm>
              <a:off x="6852919" y="583365"/>
              <a:ext cx="4681849" cy="5181928"/>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0"/>
            <p:cNvSpPr/>
            <p:nvPr/>
          </p:nvSpPr>
          <p:spPr>
            <a:xfrm>
              <a:off x="7273787" y="915806"/>
              <a:ext cx="3844017" cy="4507918"/>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10"/>
          <p:cNvSpPr txBox="1">
            <a:spLocks noGrp="1"/>
          </p:cNvSpPr>
          <p:nvPr>
            <p:ph type="title"/>
          </p:nvPr>
        </p:nvSpPr>
        <p:spPr>
          <a:xfrm>
            <a:off x="1444148" y="1129513"/>
            <a:ext cx="3244935"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
          <p:cNvSpPr>
            <a:spLocks noGrp="1"/>
          </p:cNvSpPr>
          <p:nvPr>
            <p:ph type="pic" idx="2"/>
          </p:nvPr>
        </p:nvSpPr>
        <p:spPr>
          <a:xfrm>
            <a:off x="5640128" y="1122543"/>
            <a:ext cx="2234998" cy="3866327"/>
          </a:xfrm>
          <a:prstGeom prst="rect">
            <a:avLst/>
          </a:prstGeom>
          <a:solidFill>
            <a:srgbClr val="D8D8D8"/>
          </a:solidFill>
          <a:ln>
            <a:noFill/>
          </a:ln>
        </p:spPr>
      </p:sp>
      <p:sp>
        <p:nvSpPr>
          <p:cNvPr id="81" name="Google Shape;81;p10"/>
          <p:cNvSpPr txBox="1">
            <a:spLocks noGrp="1"/>
          </p:cNvSpPr>
          <p:nvPr>
            <p:ph type="body" idx="1"/>
          </p:nvPr>
        </p:nvSpPr>
        <p:spPr>
          <a:xfrm>
            <a:off x="1443492" y="3145992"/>
            <a:ext cx="3240286" cy="20037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800"/>
              <a:buNone/>
              <a:defRPr sz="18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82" name="Google Shape;82;p10"/>
          <p:cNvSpPr txBox="1">
            <a:spLocks noGrp="1"/>
          </p:cNvSpPr>
          <p:nvPr>
            <p:ph type="dt" idx="10"/>
          </p:nvPr>
        </p:nvSpPr>
        <p:spPr>
          <a:xfrm>
            <a:off x="1436664" y="5469857"/>
            <a:ext cx="3252420" cy="3201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ftr" idx="11"/>
          </p:nvPr>
        </p:nvSpPr>
        <p:spPr>
          <a:xfrm>
            <a:off x="1437530" y="318641"/>
            <a:ext cx="3251553" cy="3209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10"/>
          <p:cNvCxnSpPr/>
          <p:nvPr/>
        </p:nvCxnSpPr>
        <p:spPr>
          <a:xfrm>
            <a:off x="1441281" y="3143605"/>
            <a:ext cx="3242014"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1"/>
          <p:cNvSpPr/>
          <p:nvPr/>
        </p:nvSpPr>
        <p:spPr>
          <a:xfrm>
            <a:off x="0" y="2015734"/>
            <a:ext cx="9144000" cy="4079520"/>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1"/>
          <p:cNvPicPr preferRelativeResize="0"/>
          <p:nvPr/>
        </p:nvPicPr>
        <p:blipFill rotWithShape="1">
          <a:blip r:embed="rId13">
            <a:alphaModFix/>
          </a:blip>
          <a:srcRect l="12500" t="1538" r="12500" b="-1538"/>
          <a:stretch/>
        </p:blipFill>
        <p:spPr>
          <a:xfrm>
            <a:off x="-1" y="6095253"/>
            <a:ext cx="9144001" cy="774727"/>
          </a:xfrm>
          <a:prstGeom prst="rect">
            <a:avLst/>
          </a:prstGeom>
          <a:noFill/>
          <a:ln>
            <a:noFill/>
          </a:ln>
        </p:spPr>
      </p:pic>
      <p:cxnSp>
        <p:nvCxnSpPr>
          <p:cNvPr id="12" name="Google Shape;12;p1"/>
          <p:cNvCxnSpPr/>
          <p:nvPr/>
        </p:nvCxnSpPr>
        <p:spPr>
          <a:xfrm>
            <a:off x="0" y="6101127"/>
            <a:ext cx="9144000" cy="0"/>
          </a:xfrm>
          <a:prstGeom prst="straightConnector1">
            <a:avLst/>
          </a:prstGeom>
          <a:noFill/>
          <a:ln w="12700" cap="flat" cmpd="sng">
            <a:solidFill>
              <a:srgbClr val="000001">
                <a:alpha val="20000"/>
              </a:srgbClr>
            </a:solidFill>
            <a:prstDash val="solid"/>
            <a:round/>
            <a:headEnd type="none" w="sm" len="sm"/>
            <a:tailEnd type="none" w="sm" len="sm"/>
          </a:ln>
        </p:spPr>
      </p:cxnSp>
      <p:sp>
        <p:nvSpPr>
          <p:cNvPr id="13" name="Google Shape;13;p1"/>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200"/>
              <a:buFont typeface="Gill Sans"/>
              <a:buNone/>
              <a:defRPr sz="32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Gill Sans"/>
                <a:ea typeface="Gill Sans"/>
                <a:cs typeface="Gill Sans"/>
                <a:sym typeface="Gill Sans"/>
              </a:defRPr>
            </a:lvl1pPr>
            <a:lvl2pPr marL="914400" marR="0" lvl="1"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Gill Sans"/>
                <a:ea typeface="Gill Sans"/>
                <a:cs typeface="Gill Sans"/>
                <a:sym typeface="Gill Sans"/>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a:p>
        </p:txBody>
      </p:sp>
      <p:sp>
        <p:nvSpPr>
          <p:cNvPr id="15" name="Google Shape;15;p1"/>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6" name="Google Shape;16;p1"/>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7" name="Google Shape;17;p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doe.org/academics/standard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s://www.cpalms.org/Public/search/Standard"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www.fldoe.org/accountability/assessments/k-12-student-assessment/best/"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3"/>
          <p:cNvSpPr txBox="1"/>
          <p:nvPr/>
        </p:nvSpPr>
        <p:spPr>
          <a:xfrm>
            <a:off x="0" y="3429000"/>
            <a:ext cx="9144000" cy="962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omic Sans MS"/>
              <a:buNone/>
            </a:pPr>
            <a:r>
              <a:rPr lang="en-US" sz="4400" b="0" i="0" u="none" strike="noStrike" cap="none">
                <a:solidFill>
                  <a:schemeClr val="dk1"/>
                </a:solidFill>
                <a:latin typeface="Comic Sans MS"/>
                <a:ea typeface="Comic Sans MS"/>
                <a:cs typeface="Comic Sans MS"/>
                <a:sym typeface="Comic Sans MS"/>
              </a:rPr>
              <a:t>Annual Parent Meeting</a:t>
            </a:r>
            <a:endParaRPr sz="4400" b="0" i="0" u="none" strike="noStrike" cap="none">
              <a:solidFill>
                <a:schemeClr val="dk1"/>
              </a:solidFill>
              <a:latin typeface="Comic Sans MS"/>
              <a:ea typeface="Comic Sans MS"/>
              <a:cs typeface="Comic Sans MS"/>
              <a:sym typeface="Comic Sans MS"/>
            </a:endParaRPr>
          </a:p>
        </p:txBody>
      </p:sp>
      <p:sp>
        <p:nvSpPr>
          <p:cNvPr id="106" name="Google Shape;106;p13"/>
          <p:cNvSpPr txBox="1"/>
          <p:nvPr/>
        </p:nvSpPr>
        <p:spPr>
          <a:xfrm>
            <a:off x="0" y="4391141"/>
            <a:ext cx="9105900" cy="1841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0000"/>
              </a:buClr>
              <a:buSzPts val="3200"/>
              <a:buFont typeface="Comic Sans MS"/>
              <a:buNone/>
            </a:pPr>
            <a:r>
              <a:rPr lang="en-US" sz="3200" dirty="0">
                <a:solidFill>
                  <a:schemeClr val="tx1"/>
                </a:solidFill>
                <a:latin typeface="Comic Sans MS"/>
                <a:ea typeface="Century Gothic"/>
                <a:cs typeface="Century Gothic"/>
                <a:sym typeface="Comic Sans MS"/>
              </a:rPr>
              <a:t>Glen Springs Elementary School</a:t>
            </a:r>
            <a:endParaRPr sz="1800" b="0" i="0" u="none" strike="noStrike" cap="none" dirty="0">
              <a:solidFill>
                <a:schemeClr val="tx1"/>
              </a:solidFill>
              <a:latin typeface="Century Gothic"/>
              <a:ea typeface="Century Gothic"/>
              <a:cs typeface="Century Gothic"/>
              <a:sym typeface="Century Gothic"/>
            </a:endParaRPr>
          </a:p>
          <a:p>
            <a:pPr marL="0" marR="0" lvl="0" indent="0" algn="ctr" rtl="0">
              <a:spcBef>
                <a:spcPts val="640"/>
              </a:spcBef>
              <a:spcAft>
                <a:spcPts val="0"/>
              </a:spcAft>
              <a:buClr>
                <a:srgbClr val="FF0000"/>
              </a:buClr>
              <a:buSzPts val="3200"/>
              <a:buFont typeface="Comic Sans MS"/>
              <a:buNone/>
            </a:pPr>
            <a:r>
              <a:rPr lang="en-US" sz="3200" b="0" i="0" u="none" strike="noStrike" cap="none" dirty="0">
                <a:solidFill>
                  <a:schemeClr val="tx1"/>
                </a:solidFill>
                <a:latin typeface="Comic Sans MS"/>
                <a:ea typeface="Century Gothic"/>
                <a:cs typeface="Century Gothic"/>
                <a:sym typeface="Comic Sans MS"/>
              </a:rPr>
              <a:t>Thursday, September 5, 2024</a:t>
            </a:r>
            <a:endParaRPr sz="1800" b="0" i="0" u="none" strike="noStrike" cap="none" dirty="0">
              <a:solidFill>
                <a:schemeClr val="tx1"/>
              </a:solidFill>
              <a:latin typeface="Century Gothic"/>
              <a:ea typeface="Century Gothic"/>
              <a:cs typeface="Century Gothic"/>
              <a:sym typeface="Century Gothic"/>
            </a:endParaRPr>
          </a:p>
          <a:p>
            <a:pPr marL="0" marR="0" lvl="0" indent="0" algn="ctr" rtl="0">
              <a:spcBef>
                <a:spcPts val="640"/>
              </a:spcBef>
              <a:spcAft>
                <a:spcPts val="0"/>
              </a:spcAft>
              <a:buClr>
                <a:srgbClr val="FF0000"/>
              </a:buClr>
              <a:buSzPts val="3200"/>
              <a:buFont typeface="Comic Sans MS"/>
              <a:buNone/>
            </a:pPr>
            <a:r>
              <a:rPr lang="en-US" sz="3200" dirty="0">
                <a:solidFill>
                  <a:schemeClr val="tx1"/>
                </a:solidFill>
                <a:latin typeface="Comic Sans MS"/>
                <a:ea typeface="Century Gothic"/>
                <a:cs typeface="Century Gothic"/>
                <a:sym typeface="Comic Sans MS"/>
              </a:rPr>
              <a:t>Mr. Ricky Bell, Principal</a:t>
            </a:r>
            <a:endParaRPr sz="1800" b="0" i="0" u="none" strike="noStrike" cap="none" dirty="0">
              <a:solidFill>
                <a:schemeClr val="tx1"/>
              </a:solidFill>
              <a:latin typeface="Century Gothic"/>
              <a:ea typeface="Century Gothic"/>
              <a:cs typeface="Century Gothic"/>
              <a:sym typeface="Century Gothic"/>
            </a:endParaRPr>
          </a:p>
        </p:txBody>
      </p:sp>
      <p:pic>
        <p:nvPicPr>
          <p:cNvPr id="107" name="Google Shape;107;p13"/>
          <p:cNvPicPr preferRelativeResize="0"/>
          <p:nvPr/>
        </p:nvPicPr>
        <p:blipFill rotWithShape="1">
          <a:blip r:embed="rId3">
            <a:alphaModFix/>
          </a:blip>
          <a:srcRect/>
          <a:stretch/>
        </p:blipFill>
        <p:spPr>
          <a:xfrm>
            <a:off x="1481718" y="0"/>
            <a:ext cx="6180563" cy="3291839"/>
          </a:xfrm>
          <a:prstGeom prst="rect">
            <a:avLst/>
          </a:prstGeom>
          <a:solidFill>
            <a:srgbClr val="FFEAD5"/>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title" idx="4294967295"/>
          </p:nvPr>
        </p:nvSpPr>
        <p:spPr>
          <a:xfrm>
            <a:off x="80675" y="228600"/>
            <a:ext cx="90633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Calibri"/>
                <a:ea typeface="Calibri"/>
                <a:cs typeface="Calibri"/>
                <a:sym typeface="Calibri"/>
              </a:rPr>
              <a:t> </a:t>
            </a:r>
            <a:r>
              <a:rPr lang="en-US" sz="4800" b="1">
                <a:solidFill>
                  <a:schemeClr val="dk1"/>
                </a:solidFill>
                <a:latin typeface="Calibri"/>
                <a:ea typeface="Calibri"/>
                <a:cs typeface="Calibri"/>
                <a:sym typeface="Calibri"/>
              </a:rPr>
              <a:t>EDUCATIONAL STANDARDS</a:t>
            </a:r>
            <a:endParaRPr sz="4800" b="1">
              <a:solidFill>
                <a:schemeClr val="dk1"/>
              </a:solidFill>
              <a:latin typeface="Calibri"/>
              <a:ea typeface="Calibri"/>
              <a:cs typeface="Calibri"/>
              <a:sym typeface="Calibri"/>
            </a:endParaRPr>
          </a:p>
        </p:txBody>
      </p:sp>
      <p:sp>
        <p:nvSpPr>
          <p:cNvPr id="167" name="Google Shape;167;p22"/>
          <p:cNvSpPr txBox="1"/>
          <p:nvPr/>
        </p:nvSpPr>
        <p:spPr>
          <a:xfrm>
            <a:off x="421325" y="1295400"/>
            <a:ext cx="8382000" cy="4927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Florida’s academic content standards establish high expectations for all students.</a:t>
            </a:r>
            <a:endParaRPr sz="2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The standards established by the Florida Department of Education identify what your child needs to know and be able to do in all content areas at each grade level.</a:t>
            </a:r>
            <a:endParaRPr sz="2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Grades K-5 are currently implementing the B.E.S.T. Standards.  </a:t>
            </a:r>
            <a:endParaRPr sz="2200" i="0" u="none" strike="noStrike" cap="none">
              <a:solidFill>
                <a:schemeClr val="dk1"/>
              </a:solidFill>
              <a:latin typeface="Calibri"/>
              <a:ea typeface="Calibri"/>
              <a:cs typeface="Calibri"/>
              <a:sym typeface="Calibri"/>
            </a:endParaRPr>
          </a:p>
          <a:p>
            <a:pPr marL="0" marR="0" lvl="0" indent="0" algn="l" rtl="0">
              <a:spcBef>
                <a:spcPts val="140"/>
              </a:spcBef>
              <a:spcAft>
                <a:spcPts val="0"/>
              </a:spcAft>
              <a:buClr>
                <a:schemeClr val="dk2"/>
              </a:buClr>
              <a:buSzPts val="7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Information located at: </a:t>
            </a:r>
            <a:r>
              <a:rPr lang="en-US" sz="2200" i="0" u="sng" strike="noStrike" cap="none">
                <a:solidFill>
                  <a:schemeClr val="hlink"/>
                </a:solidFill>
                <a:highlight>
                  <a:srgbClr val="FFFF00"/>
                </a:highlight>
                <a:latin typeface="Calibri"/>
                <a:ea typeface="Calibri"/>
                <a:cs typeface="Calibri"/>
                <a:sym typeface="Calibri"/>
                <a:hlinkClick r:id="rId3"/>
              </a:rPr>
              <a:t>www.fldoe.org/bii/curriculum/sss/ </a:t>
            </a:r>
            <a:endParaRPr sz="2200" i="0" u="none" strike="noStrike" cap="none">
              <a:solidFill>
                <a:srgbClr val="0000FF"/>
              </a:solidFill>
              <a:highlight>
                <a:srgbClr val="FFFF00"/>
              </a:highlight>
              <a:latin typeface="Calibri"/>
              <a:ea typeface="Calibri"/>
              <a:cs typeface="Calibri"/>
              <a:sym typeface="Calibri"/>
            </a:endParaRPr>
          </a:p>
        </p:txBody>
      </p:sp>
      <p:pic>
        <p:nvPicPr>
          <p:cNvPr id="168" name="Google Shape;168;p22"/>
          <p:cNvPicPr preferRelativeResize="0"/>
          <p:nvPr/>
        </p:nvPicPr>
        <p:blipFill rotWithShape="1">
          <a:blip r:embed="rId4">
            <a:alphaModFix/>
          </a:blip>
          <a:srcRect/>
          <a:stretch/>
        </p:blipFill>
        <p:spPr>
          <a:xfrm>
            <a:off x="1727200" y="4889109"/>
            <a:ext cx="5689597" cy="142800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idx="4294967295"/>
          </p:nvPr>
        </p:nvSpPr>
        <p:spPr>
          <a:xfrm>
            <a:off x="457200" y="1524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SCHOOL’S CURRICULUM</a:t>
            </a:r>
            <a:endParaRPr sz="4800" b="1">
              <a:solidFill>
                <a:schemeClr val="dk1"/>
              </a:solidFill>
              <a:latin typeface="Calibri"/>
              <a:ea typeface="Calibri"/>
              <a:cs typeface="Calibri"/>
              <a:sym typeface="Calibri"/>
            </a:endParaRPr>
          </a:p>
        </p:txBody>
      </p:sp>
      <p:sp>
        <p:nvSpPr>
          <p:cNvPr id="174" name="Google Shape;174;p23"/>
          <p:cNvSpPr txBox="1"/>
          <p:nvPr/>
        </p:nvSpPr>
        <p:spPr>
          <a:xfrm>
            <a:off x="457200" y="1447800"/>
            <a:ext cx="8305800" cy="5257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Trebuchet MS"/>
              <a:buNone/>
            </a:pPr>
            <a:r>
              <a:rPr lang="en-US" sz="3200" b="0" i="0" u="none" strike="noStrike" cap="none">
                <a:solidFill>
                  <a:schemeClr val="dk1"/>
                </a:solidFill>
                <a:latin typeface="Trebuchet MS"/>
                <a:ea typeface="Trebuchet MS"/>
                <a:cs typeface="Trebuchet MS"/>
                <a:sym typeface="Trebuchet MS"/>
              </a:rPr>
              <a:t>T</a:t>
            </a:r>
            <a:r>
              <a:rPr lang="en-US" sz="3200" i="0" u="none" strike="noStrike" cap="none">
                <a:solidFill>
                  <a:schemeClr val="dk1"/>
                </a:solidFill>
                <a:latin typeface="Calibri"/>
                <a:ea typeface="Calibri"/>
                <a:cs typeface="Calibri"/>
                <a:sym typeface="Calibri"/>
              </a:rPr>
              <a:t>he B.E.S.T. Standards form the framework for student knowledge in:</a:t>
            </a:r>
            <a:endParaRPr sz="32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English Language Arts (ELA)</a:t>
            </a:r>
            <a:endParaRPr sz="2800" i="0" u="none" strike="noStrike" cap="none">
              <a:solidFill>
                <a:schemeClr val="dk1"/>
              </a:solidFill>
              <a:latin typeface="Calibri"/>
              <a:ea typeface="Calibri"/>
              <a:cs typeface="Calibri"/>
              <a:sym typeface="Calibri"/>
            </a:endParaRPr>
          </a:p>
          <a:p>
            <a:pPr marL="644843" marR="0" lvl="1" indent="-342900" algn="l" rtl="0">
              <a:spcBef>
                <a:spcPts val="480"/>
              </a:spcBef>
              <a:spcAft>
                <a:spcPts val="0"/>
              </a:spcAft>
              <a:buClr>
                <a:schemeClr val="dk2"/>
              </a:buClr>
              <a:buSzPts val="2400"/>
              <a:buFont typeface="Noto Sans Symbols"/>
              <a:buChar char="❖"/>
            </a:pPr>
            <a:r>
              <a:rPr lang="en-US" sz="2800" i="0" u="none" strike="noStrike" cap="none">
                <a:solidFill>
                  <a:schemeClr val="dk1"/>
                </a:solidFill>
                <a:latin typeface="Calibri"/>
                <a:ea typeface="Calibri"/>
                <a:cs typeface="Calibri"/>
                <a:sym typeface="Calibri"/>
              </a:rPr>
              <a:t>Reading/Writing/Language/Speaking &amp; Listening</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Mathematics</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Literacy in Social Studies</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Science</a:t>
            </a:r>
            <a:endParaRPr sz="28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rgbClr val="00B050"/>
              </a:buClr>
              <a:buSzPts val="1800"/>
              <a:buFont typeface="Century Gothic"/>
              <a:buNone/>
            </a:pPr>
            <a:r>
              <a:rPr lang="en-US" sz="1800" b="0" i="0" u="sng" strike="noStrike" cap="none">
                <a:solidFill>
                  <a:srgbClr val="0000FF"/>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https://www.cpalms.org/Public/search/Standard</a:t>
            </a:r>
            <a:endParaRPr sz="1800" b="0" i="0" u="none" strike="noStrike" cap="none">
              <a:solidFill>
                <a:srgbClr val="0000FF"/>
              </a:solidFill>
              <a:latin typeface="Century Gothic"/>
              <a:ea typeface="Century Gothic"/>
              <a:cs typeface="Century Gothic"/>
              <a:sym typeface="Century Gothic"/>
            </a:endParaRPr>
          </a:p>
          <a:p>
            <a:pPr marL="342900" marR="0" lvl="0" indent="-279400" algn="just"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p:txBody>
      </p:sp>
      <p:pic>
        <p:nvPicPr>
          <p:cNvPr id="175" name="Google Shape;175;p23" descr="MCj04123980000[1]"/>
          <p:cNvPicPr preferRelativeResize="0"/>
          <p:nvPr/>
        </p:nvPicPr>
        <p:blipFill rotWithShape="1">
          <a:blip r:embed="rId4">
            <a:alphaModFix/>
          </a:blip>
          <a:srcRect/>
          <a:stretch/>
        </p:blipFill>
        <p:spPr>
          <a:xfrm>
            <a:off x="6542134" y="4108050"/>
            <a:ext cx="2122486" cy="186853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title" idx="4294967295"/>
          </p:nvPr>
        </p:nvSpPr>
        <p:spPr>
          <a:xfrm>
            <a:off x="383225" y="141200"/>
            <a:ext cx="8262900" cy="1071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Font typeface="Calibri"/>
              <a:buNone/>
            </a:pPr>
            <a:r>
              <a:rPr lang="en-US" sz="3100" b="1">
                <a:latin typeface="Calibri"/>
                <a:ea typeface="Calibri"/>
                <a:cs typeface="Calibri"/>
                <a:sym typeface="Calibri"/>
              </a:rPr>
              <a:t> </a:t>
            </a:r>
            <a:r>
              <a:rPr lang="en-US" sz="3100" b="1">
                <a:solidFill>
                  <a:schemeClr val="dk1"/>
                </a:solidFill>
                <a:latin typeface="Calibri"/>
                <a:ea typeface="Calibri"/>
                <a:cs typeface="Calibri"/>
                <a:sym typeface="Calibri"/>
              </a:rPr>
              <a:t>MEASURING STUDENT SUCCESS THROUGH       DISTRICT PROGRESS MONITORING</a:t>
            </a:r>
            <a:endParaRPr sz="3100" b="1">
              <a:solidFill>
                <a:schemeClr val="dk1"/>
              </a:solidFill>
              <a:latin typeface="Calibri"/>
              <a:ea typeface="Calibri"/>
              <a:cs typeface="Calibri"/>
              <a:sym typeface="Calibri"/>
            </a:endParaRPr>
          </a:p>
        </p:txBody>
      </p:sp>
      <p:sp>
        <p:nvSpPr>
          <p:cNvPr id="182" name="Google Shape;182;p24"/>
          <p:cNvSpPr txBox="1">
            <a:spLocks noGrp="1"/>
          </p:cNvSpPr>
          <p:nvPr>
            <p:ph type="body" idx="4294967295"/>
          </p:nvPr>
        </p:nvSpPr>
        <p:spPr>
          <a:xfrm>
            <a:off x="0" y="2184400"/>
            <a:ext cx="9144000" cy="46736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0"/>
              </a:spcBef>
              <a:spcAft>
                <a:spcPts val="0"/>
              </a:spcAft>
              <a:buSzPts val="1120"/>
              <a:buNone/>
            </a:pPr>
            <a:r>
              <a:rPr lang="en-US" sz="1400" b="0">
                <a:solidFill>
                  <a:schemeClr val="dk1"/>
                </a:solidFill>
              </a:rPr>
              <a:t>   </a:t>
            </a:r>
            <a:endParaRPr sz="1800" b="0">
              <a:solidFill>
                <a:schemeClr val="dk1"/>
              </a:solidFill>
            </a:endParaRPr>
          </a:p>
          <a:p>
            <a:pPr marL="0" lvl="0" indent="0" algn="l" rtl="0">
              <a:lnSpc>
                <a:spcPct val="120000"/>
              </a:lnSpc>
              <a:spcBef>
                <a:spcPts val="1000"/>
              </a:spcBef>
              <a:spcAft>
                <a:spcPts val="0"/>
              </a:spcAft>
              <a:buSzPts val="1920"/>
              <a:buNone/>
            </a:pPr>
            <a:endParaRPr>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a:p>
          <a:p>
            <a:pPr marL="0" lvl="0" indent="0" algn="l" rtl="0">
              <a:lnSpc>
                <a:spcPct val="120000"/>
              </a:lnSpc>
              <a:spcBef>
                <a:spcPts val="1000"/>
              </a:spcBef>
              <a:spcAft>
                <a:spcPts val="0"/>
              </a:spcAft>
              <a:buSzPts val="1920"/>
              <a:buNone/>
            </a:pPr>
            <a:endParaRPr/>
          </a:p>
        </p:txBody>
      </p:sp>
      <p:sp>
        <p:nvSpPr>
          <p:cNvPr id="183" name="Google Shape;183;p24"/>
          <p:cNvSpPr txBox="1"/>
          <p:nvPr/>
        </p:nvSpPr>
        <p:spPr>
          <a:xfrm>
            <a:off x="237000" y="1313750"/>
            <a:ext cx="8670000" cy="4833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Century Gothic"/>
              <a:buNone/>
            </a:pPr>
            <a:r>
              <a:rPr lang="en-US" sz="2000" b="0" i="0" u="none" strike="noStrike" cap="none">
                <a:solidFill>
                  <a:schemeClr val="dk1"/>
                </a:solidFill>
                <a:latin typeface="Century Gothic"/>
                <a:ea typeface="Century Gothic"/>
                <a:cs typeface="Century Gothic"/>
                <a:sym typeface="Century Gothic"/>
              </a:rPr>
              <a:t>The 2023-2024 formal assessments planned are as follows:</a:t>
            </a:r>
            <a:endParaRPr sz="2000" b="0" i="0" u="none" strike="noStrike" cap="none">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a:solidFill>
                  <a:schemeClr val="dk1"/>
                </a:solidFill>
                <a:latin typeface="Arial"/>
                <a:ea typeface="Arial"/>
                <a:cs typeface="Arial"/>
                <a:sym typeface="Arial"/>
              </a:rPr>
              <a:t>K-5 ELA</a:t>
            </a:r>
            <a:endParaRPr sz="1800" b="0" i="0" u="none" strike="noStrike" cap="none">
              <a:solidFill>
                <a:schemeClr val="dk1"/>
              </a:solidFill>
              <a:latin typeface="Arial"/>
              <a:ea typeface="Arial"/>
              <a:cs typeface="Arial"/>
              <a:sym typeface="Arial"/>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F</a:t>
            </a:r>
            <a:r>
              <a:rPr lang="en-US" sz="1800" b="1">
                <a:solidFill>
                  <a:schemeClr val="dk1"/>
                </a:solidFill>
              </a:rPr>
              <a:t>AST</a:t>
            </a:r>
            <a:r>
              <a:rPr lang="en-US" sz="1800" b="1">
                <a:solidFill>
                  <a:schemeClr val="dk1"/>
                </a:solidFill>
                <a:latin typeface="Gill Sans"/>
                <a:ea typeface="Gill Sans"/>
                <a:cs typeface="Gill Sans"/>
                <a:sym typeface="Gill Sans"/>
              </a:rPr>
              <a:t> (</a:t>
            </a:r>
            <a:r>
              <a:rPr lang="en-US" sz="1800" b="0" i="0" u="sng" strike="noStrike" cap="none">
                <a:solidFill>
                  <a:schemeClr val="hlink"/>
                </a:solidFill>
                <a:highlight>
                  <a:srgbClr val="FFFF00"/>
                </a:highlight>
                <a:latin typeface="Gill Sans"/>
                <a:ea typeface="Gill Sans"/>
                <a:cs typeface="Gill Sans"/>
                <a:sym typeface="Gill Sans"/>
                <a:hlinkClick r:id="rId3"/>
              </a:rPr>
              <a:t>https://www.fldoe.org/accountability/assessments/k-12-student-assessment/best/</a:t>
            </a:r>
            <a:endParaRPr sz="1800" b="0" i="0" u="none" strike="noStrike" cap="none">
              <a:solidFill>
                <a:schemeClr val="dk1"/>
              </a:solidFill>
              <a:highlight>
                <a:srgbClr val="FFFF00"/>
              </a:highlight>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0" i="0" u="none" strike="noStrike" cap="none">
                <a:solidFill>
                  <a:schemeClr val="dk1"/>
                </a:solidFill>
                <a:latin typeface="Gill Sans"/>
                <a:ea typeface="Gill Sans"/>
                <a:cs typeface="Gill Sans"/>
                <a:sym typeface="Gill Sans"/>
              </a:rPr>
              <a:t>three times per year – beginning, middle, end)</a:t>
            </a:r>
            <a:endParaRPr sz="1800" b="0" i="0" u="none" strike="noStrike" cap="none">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DIBELS</a:t>
            </a:r>
            <a:r>
              <a:rPr lang="en-US" sz="1800" b="0" i="0" u="none" strike="noStrike" cap="none">
                <a:solidFill>
                  <a:schemeClr val="dk1"/>
                </a:solidFill>
                <a:latin typeface="Arial"/>
                <a:ea typeface="Arial"/>
                <a:cs typeface="Arial"/>
                <a:sym typeface="Arial"/>
              </a:rPr>
              <a:t> (ALL students in grades K-5, three times per year--beginning, middle, end)</a:t>
            </a:r>
            <a:endParaRPr sz="1800" b="0" i="0" u="none" strike="noStrike" cap="none">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AIMS</a:t>
            </a:r>
            <a:r>
              <a:rPr lang="en-US" sz="1800" b="0" i="0" u="none" strike="noStrike" cap="none">
                <a:solidFill>
                  <a:schemeClr val="dk1"/>
                </a:solidFill>
                <a:latin typeface="Arial"/>
                <a:ea typeface="Arial"/>
                <a:cs typeface="Arial"/>
                <a:sym typeface="Arial"/>
              </a:rPr>
              <a:t> (Grades 2-5, three times per year--Q1, Q2, Q3)</a:t>
            </a:r>
            <a:endParaRPr sz="1800" b="0" i="0" u="none" strike="noStrike" cap="none">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Formative Assessment Options:  </a:t>
            </a:r>
            <a:r>
              <a:rPr lang="en-US" sz="1800" b="0" i="0" u="none" strike="noStrike" cap="none">
                <a:solidFill>
                  <a:schemeClr val="dk1"/>
                </a:solidFill>
                <a:latin typeface="Arial"/>
                <a:ea typeface="Arial"/>
                <a:cs typeface="Arial"/>
                <a:sym typeface="Arial"/>
              </a:rPr>
              <a:t>(Benchmark Advance Assessments)</a:t>
            </a:r>
            <a:endParaRPr sz="1800" b="0" i="0" u="none" strike="noStrike" cap="none">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a:solidFill>
                  <a:schemeClr val="dk1"/>
                </a:solidFill>
                <a:latin typeface="Arial"/>
                <a:ea typeface="Arial"/>
                <a:cs typeface="Arial"/>
                <a:sym typeface="Arial"/>
              </a:rPr>
              <a:t>K-5 Mat</a:t>
            </a:r>
            <a:r>
              <a:rPr lang="en-US" sz="1800" b="1">
                <a:solidFill>
                  <a:schemeClr val="dk1"/>
                </a:solidFill>
              </a:rPr>
              <a:t>h</a:t>
            </a:r>
            <a:endParaRPr sz="1800" b="1">
              <a:solidFill>
                <a:schemeClr val="dk1"/>
              </a:solidFill>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AIMS</a:t>
            </a:r>
            <a:r>
              <a:rPr lang="en-US" sz="1800" b="0" i="0" u="none" strike="noStrike" cap="none">
                <a:solidFill>
                  <a:schemeClr val="dk1"/>
                </a:solidFill>
                <a:latin typeface="Arial"/>
                <a:ea typeface="Arial"/>
                <a:cs typeface="Arial"/>
                <a:sym typeface="Arial"/>
              </a:rPr>
              <a:t> (Grades K-5, three times per year--Q1, Q2, Q3)</a:t>
            </a:r>
            <a:endParaRPr sz="1800" b="0" i="0" u="none" strike="noStrike" cap="none">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Formative Assessment Options:  </a:t>
            </a:r>
            <a:r>
              <a:rPr lang="en-US" sz="1800" b="0" i="0" u="none" strike="noStrike" cap="none">
                <a:solidFill>
                  <a:schemeClr val="dk1"/>
                </a:solidFill>
                <a:latin typeface="Arial"/>
                <a:ea typeface="Arial"/>
                <a:cs typeface="Arial"/>
                <a:sym typeface="Arial"/>
              </a:rPr>
              <a:t>(Go Math Assessments)</a:t>
            </a:r>
            <a:endParaRPr sz="1800" b="0" i="0" u="none" strike="noStrike" cap="none">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a:solidFill>
                  <a:schemeClr val="dk1"/>
                </a:solidFill>
                <a:latin typeface="Arial"/>
                <a:ea typeface="Arial"/>
                <a:cs typeface="Arial"/>
                <a:sym typeface="Arial"/>
              </a:rPr>
              <a:t>3-5 Science </a:t>
            </a:r>
            <a:endParaRPr sz="1800" b="0" i="0" u="none" strike="noStrike" cap="none">
              <a:solidFill>
                <a:schemeClr val="dk1"/>
              </a:solidFill>
              <a:latin typeface="Arial"/>
              <a:ea typeface="Arial"/>
              <a:cs typeface="Arial"/>
              <a:sym typeface="Arial"/>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AIMS</a:t>
            </a:r>
            <a:r>
              <a:rPr lang="en-US" sz="1800" b="0" i="0" u="none" strike="noStrike" cap="none">
                <a:solidFill>
                  <a:schemeClr val="dk1"/>
                </a:solidFill>
                <a:latin typeface="Arial"/>
                <a:ea typeface="Arial"/>
                <a:cs typeface="Arial"/>
                <a:sym typeface="Arial"/>
              </a:rPr>
              <a:t> (Grades 3-5, three times per year--Q1, Q2, Q3)</a:t>
            </a:r>
            <a:endParaRPr sz="1800" b="0" i="0" u="none" strike="noStrike" cap="none">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Formative Assessment Options:  </a:t>
            </a:r>
            <a:r>
              <a:rPr lang="en-US" sz="1800" b="0" i="0" u="none" strike="noStrike" cap="none">
                <a:solidFill>
                  <a:schemeClr val="dk1"/>
                </a:solidFill>
                <a:latin typeface="Arial"/>
                <a:ea typeface="Arial"/>
                <a:cs typeface="Arial"/>
                <a:sym typeface="Arial"/>
              </a:rPr>
              <a:t>(HMH Science Assessments)</a:t>
            </a:r>
            <a:endParaRPr sz="18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txBox="1">
            <a:spLocks noGrp="1"/>
          </p:cNvSpPr>
          <p:nvPr>
            <p:ph type="title" idx="4294967295"/>
          </p:nvPr>
        </p:nvSpPr>
        <p:spPr>
          <a:xfrm>
            <a:off x="214350" y="554700"/>
            <a:ext cx="8715300" cy="829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Calibri"/>
              <a:buNone/>
            </a:pPr>
            <a:r>
              <a:rPr lang="en-US" sz="3200" b="1">
                <a:solidFill>
                  <a:schemeClr val="dk1"/>
                </a:solidFill>
                <a:latin typeface="Calibri"/>
                <a:ea typeface="Calibri"/>
                <a:cs typeface="Calibri"/>
                <a:sym typeface="Calibri"/>
              </a:rPr>
              <a:t>FLORIDA’S ASSESSMENT OF STUDENT THINKING</a:t>
            </a:r>
            <a:br>
              <a:rPr lang="en-US" sz="3200" b="1">
                <a:solidFill>
                  <a:schemeClr val="dk1"/>
                </a:solidFill>
                <a:latin typeface="Calibri"/>
                <a:ea typeface="Calibri"/>
                <a:cs typeface="Calibri"/>
                <a:sym typeface="Calibri"/>
              </a:rPr>
            </a:br>
            <a:r>
              <a:rPr lang="en-US" sz="3200" b="1">
                <a:solidFill>
                  <a:schemeClr val="dk1"/>
                </a:solidFill>
                <a:latin typeface="Calibri"/>
                <a:ea typeface="Calibri"/>
                <a:cs typeface="Calibri"/>
                <a:sym typeface="Calibri"/>
              </a:rPr>
              <a:t>(F</a:t>
            </a:r>
            <a:r>
              <a:rPr lang="en-US" b="1">
                <a:latin typeface="Calibri"/>
                <a:ea typeface="Calibri"/>
                <a:cs typeface="Calibri"/>
                <a:sym typeface="Calibri"/>
              </a:rPr>
              <a:t>AST</a:t>
            </a:r>
            <a:r>
              <a:rPr lang="en-US" sz="3200" b="1">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p:txBody>
      </p:sp>
      <p:sp>
        <p:nvSpPr>
          <p:cNvPr id="189" name="Google Shape;189;p25"/>
          <p:cNvSpPr txBox="1"/>
          <p:nvPr/>
        </p:nvSpPr>
        <p:spPr>
          <a:xfrm>
            <a:off x="214350" y="1693050"/>
            <a:ext cx="8715300" cy="39393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Gill Sans"/>
              <a:buNone/>
            </a:pPr>
            <a:endParaRPr sz="2000" b="0" i="0" u="none" strike="noStrike" cap="none">
              <a:solidFill>
                <a:srgbClr val="3F3F3F"/>
              </a:solidFill>
              <a:latin typeface="Trebuchet MS"/>
              <a:ea typeface="Trebuchet MS"/>
              <a:cs typeface="Trebuchet MS"/>
              <a:sym typeface="Trebuchet MS"/>
            </a:endParaRPr>
          </a:p>
          <a:p>
            <a:pPr marL="0" marR="0" lvl="0" indent="0" algn="l" rtl="0">
              <a:spcBef>
                <a:spcPts val="0"/>
              </a:spcBef>
              <a:spcAft>
                <a:spcPts val="0"/>
              </a:spcAft>
              <a:buClr>
                <a:srgbClr val="3F3F3F"/>
              </a:buClr>
              <a:buSzPts val="2000"/>
              <a:buFont typeface="Trebuchet MS"/>
              <a:buNone/>
            </a:pPr>
            <a:r>
              <a:rPr lang="en-US" sz="2000" b="0" i="0" u="none" strike="noStrike" cap="none">
                <a:solidFill>
                  <a:srgbClr val="3F3F3F"/>
                </a:solidFill>
                <a:latin typeface="Trebuchet MS"/>
                <a:ea typeface="Trebuchet MS"/>
                <a:cs typeface="Trebuchet MS"/>
                <a:sym typeface="Trebuchet MS"/>
              </a:rPr>
              <a:t>   </a:t>
            </a:r>
            <a:r>
              <a:rPr lang="en-US" sz="2400" i="0" u="none" strike="noStrike" cap="none">
                <a:solidFill>
                  <a:srgbClr val="3F3F3F"/>
                </a:solidFill>
                <a:latin typeface="Calibri"/>
                <a:ea typeface="Calibri"/>
                <a:cs typeface="Calibri"/>
                <a:sym typeface="Calibri"/>
              </a:rPr>
              <a:t> </a:t>
            </a:r>
            <a:r>
              <a:rPr lang="en-US" sz="3600">
                <a:solidFill>
                  <a:schemeClr val="dk1"/>
                </a:solidFill>
                <a:latin typeface="Calibri"/>
                <a:ea typeface="Calibri"/>
                <a:cs typeface="Calibri"/>
                <a:sym typeface="Calibri"/>
              </a:rPr>
              <a:t>Assessments include</a:t>
            </a:r>
            <a:r>
              <a:rPr lang="en-US" sz="3600" i="0" u="none" strike="noStrike" cap="none">
                <a:solidFill>
                  <a:schemeClr val="dk1"/>
                </a:solidFill>
                <a:latin typeface="Calibri"/>
                <a:ea typeface="Calibri"/>
                <a:cs typeface="Calibri"/>
                <a:sym typeface="Calibri"/>
              </a:rPr>
              <a:t>:</a:t>
            </a:r>
            <a:endParaRPr sz="3600" i="0" u="none" strike="noStrike" cap="none">
              <a:solidFill>
                <a:schemeClr val="dk1"/>
              </a:solidFill>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a:solidFill>
                  <a:schemeClr val="dk1"/>
                </a:solidFill>
                <a:latin typeface="Calibri"/>
                <a:ea typeface="Calibri"/>
                <a:cs typeface="Calibri"/>
                <a:sym typeface="Calibri"/>
              </a:rPr>
              <a:t>FAST</a:t>
            </a:r>
            <a:r>
              <a:rPr lang="en-US" sz="3200" i="0" u="none" strike="noStrike" cap="none">
                <a:solidFill>
                  <a:schemeClr val="dk1"/>
                </a:solidFill>
                <a:latin typeface="Calibri"/>
                <a:ea typeface="Calibri"/>
                <a:cs typeface="Calibri"/>
                <a:sym typeface="Calibri"/>
              </a:rPr>
              <a:t> ELA and Mathematics</a:t>
            </a:r>
            <a:endParaRPr sz="3200" i="0" u="none" strike="noStrike" cap="none">
              <a:solidFill>
                <a:schemeClr val="dk1"/>
              </a:solidFill>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i="0" u="none" strike="noStrike" cap="none">
                <a:solidFill>
                  <a:schemeClr val="dk1"/>
                </a:solidFill>
                <a:latin typeface="Calibri"/>
                <a:ea typeface="Calibri"/>
                <a:cs typeface="Calibri"/>
                <a:sym typeface="Calibri"/>
              </a:rPr>
              <a:t>B.E.S.T Writing </a:t>
            </a:r>
            <a:endParaRPr sz="2200">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i="0" u="none" strike="noStrike" cap="none">
                <a:solidFill>
                  <a:schemeClr val="dk1"/>
                </a:solidFill>
                <a:latin typeface="Calibri"/>
                <a:ea typeface="Calibri"/>
                <a:cs typeface="Calibri"/>
                <a:sym typeface="Calibri"/>
              </a:rPr>
              <a:t>Statewide Science Assessment (SSA) Science</a:t>
            </a:r>
            <a:endParaRPr sz="2200">
              <a:latin typeface="Calibri"/>
              <a:ea typeface="Calibri"/>
              <a:cs typeface="Calibri"/>
              <a:sym typeface="Calibri"/>
            </a:endParaRPr>
          </a:p>
          <a:p>
            <a:pPr marL="201168" marR="0" lvl="1" indent="0" algn="l" rtl="0">
              <a:spcBef>
                <a:spcPts val="560"/>
              </a:spcBef>
              <a:spcAft>
                <a:spcPts val="0"/>
              </a:spcAft>
              <a:buClr>
                <a:srgbClr val="3F3F3F"/>
              </a:buClr>
              <a:buSzPts val="2800"/>
              <a:buFont typeface="Calibri"/>
              <a:buNone/>
            </a:pPr>
            <a:r>
              <a:rPr lang="en-US" sz="2400" b="0" i="0" u="none" strike="noStrike" cap="none">
                <a:solidFill>
                  <a:schemeClr val="dk1"/>
                </a:solidFill>
                <a:latin typeface="Trebuchet MS"/>
                <a:ea typeface="Trebuchet MS"/>
                <a:cs typeface="Trebuchet MS"/>
                <a:sym typeface="Trebuchet MS"/>
              </a:rPr>
              <a:t> </a:t>
            </a:r>
            <a:r>
              <a:rPr lang="en-US" sz="2200" b="0" i="1" u="none" strike="noStrike" cap="none">
                <a:solidFill>
                  <a:schemeClr val="dk1"/>
                </a:solidFill>
                <a:latin typeface="Arial"/>
                <a:ea typeface="Arial"/>
                <a:cs typeface="Arial"/>
                <a:sym typeface="Arial"/>
              </a:rPr>
              <a:t> </a:t>
            </a:r>
            <a:endParaRPr sz="2200" b="0" i="1"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6"/>
          <p:cNvSpPr txBox="1">
            <a:spLocks noGrp="1"/>
          </p:cNvSpPr>
          <p:nvPr>
            <p:ph type="title" idx="4294967295"/>
          </p:nvPr>
        </p:nvSpPr>
        <p:spPr>
          <a:xfrm>
            <a:off x="304800" y="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WORKING TOGETHER!</a:t>
            </a:r>
            <a:r>
              <a:rPr lang="en-US" sz="4800" b="1">
                <a:solidFill>
                  <a:schemeClr val="lt1"/>
                </a:solidFill>
                <a:latin typeface="Calibri"/>
                <a:ea typeface="Calibri"/>
                <a:cs typeface="Calibri"/>
                <a:sym typeface="Calibri"/>
              </a:rPr>
              <a:t> </a:t>
            </a:r>
            <a:endParaRPr sz="4800" b="1">
              <a:solidFill>
                <a:schemeClr val="lt1"/>
              </a:solidFill>
              <a:latin typeface="Calibri"/>
              <a:ea typeface="Calibri"/>
              <a:cs typeface="Calibri"/>
              <a:sym typeface="Calibri"/>
            </a:endParaRPr>
          </a:p>
        </p:txBody>
      </p:sp>
      <p:sp>
        <p:nvSpPr>
          <p:cNvPr id="196" name="Google Shape;196;p26"/>
          <p:cNvSpPr txBox="1"/>
          <p:nvPr/>
        </p:nvSpPr>
        <p:spPr>
          <a:xfrm>
            <a:off x="304800" y="881282"/>
            <a:ext cx="8610600" cy="5062318"/>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274320" marR="0" lvl="0" indent="-147320" algn="l" rtl="0">
              <a:spcBef>
                <a:spcPts val="0"/>
              </a:spcBef>
              <a:spcAft>
                <a:spcPts val="0"/>
              </a:spcAft>
              <a:buClr>
                <a:schemeClr val="dk2"/>
              </a:buClr>
              <a:buSzPts val="2000"/>
              <a:buFont typeface="Trebuchet MS"/>
              <a:buNone/>
            </a:pPr>
            <a:endParaRPr sz="2000" b="0" i="0" u="none" strike="noStrike" cap="none">
              <a:solidFill>
                <a:schemeClr val="dk1"/>
              </a:solidFill>
              <a:latin typeface="Trebuchet MS"/>
              <a:ea typeface="Trebuchet MS"/>
              <a:cs typeface="Trebuchet MS"/>
              <a:sym typeface="Trebuchet MS"/>
            </a:endParaRPr>
          </a:p>
          <a:p>
            <a:pPr marL="274320" marR="0" lvl="0" indent="-28702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The ESSA law requires that all Title I schools and families work together.  </a:t>
            </a:r>
            <a:endParaRPr sz="2000" i="0" u="none" strike="noStrike" cap="none">
              <a:solidFill>
                <a:schemeClr val="dk1"/>
              </a:solidFill>
              <a:latin typeface="Calibri"/>
              <a:ea typeface="Calibri"/>
              <a:cs typeface="Calibri"/>
              <a:sym typeface="Calibri"/>
            </a:endParaRPr>
          </a:p>
          <a:p>
            <a:pPr marL="274320" marR="0" lvl="0" indent="-28702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How we work together is listed in our Beginning of School Packet:</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District Parent-Family Engagement Plan</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School Level Parent &amp; Family Involvement Plan</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Home-School Compact</a:t>
            </a:r>
            <a:endParaRPr sz="2000" i="0" u="none" strike="noStrike" cap="none">
              <a:solidFill>
                <a:schemeClr val="dk1"/>
              </a:solidFill>
              <a:latin typeface="Calibri"/>
              <a:ea typeface="Calibri"/>
              <a:cs typeface="Calibri"/>
              <a:sym typeface="Calibri"/>
            </a:endParaRPr>
          </a:p>
          <a:p>
            <a:pPr marL="943293" marR="0" lvl="2"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Will be addressed during classroom visitations and Parent-Teacher Conferences</a:t>
            </a:r>
            <a:endParaRPr sz="2000" i="0" u="none" strike="noStrike" cap="none">
              <a:solidFill>
                <a:schemeClr val="dk1"/>
              </a:solidFill>
              <a:latin typeface="Calibri"/>
              <a:ea typeface="Calibri"/>
              <a:cs typeface="Calibri"/>
              <a:sym typeface="Calibri"/>
            </a:endParaRPr>
          </a:p>
          <a:p>
            <a:pPr marL="759142" marR="0" lvl="1" indent="-469900" algn="l" rtl="0">
              <a:spcBef>
                <a:spcPts val="400"/>
              </a:spcBef>
              <a:spcAft>
                <a:spcPts val="0"/>
              </a:spcAft>
              <a:buClr>
                <a:schemeClr val="dk2"/>
              </a:buClr>
              <a:buSzPts val="2200"/>
              <a:buFont typeface="Calibri"/>
              <a:buChar char="➢"/>
            </a:pPr>
            <a:r>
              <a:rPr lang="en-US" sz="2200">
                <a:solidFill>
                  <a:schemeClr val="dk1"/>
                </a:solidFill>
                <a:latin typeface="Calibri"/>
                <a:ea typeface="Calibri"/>
                <a:cs typeface="Calibri"/>
                <a:sym typeface="Calibri"/>
              </a:rPr>
              <a:t>School Improvement Plan</a:t>
            </a:r>
            <a:endParaRPr sz="2200">
              <a:solidFill>
                <a:schemeClr val="dk1"/>
              </a:solidFill>
              <a:latin typeface="Calibri"/>
              <a:ea typeface="Calibri"/>
              <a:cs typeface="Calibri"/>
              <a:sym typeface="Calibri"/>
            </a:endParaRPr>
          </a:p>
          <a:p>
            <a:pPr marL="759142" marR="0" lvl="1" indent="-469900" algn="l" rtl="0">
              <a:spcBef>
                <a:spcPts val="400"/>
              </a:spcBef>
              <a:spcAft>
                <a:spcPts val="0"/>
              </a:spcAft>
              <a:buClr>
                <a:schemeClr val="dk2"/>
              </a:buClr>
              <a:buSzPts val="2200"/>
              <a:buFont typeface="Calibri"/>
              <a:buChar char="➢"/>
            </a:pPr>
            <a:r>
              <a:rPr lang="en-US" sz="2200">
                <a:solidFill>
                  <a:schemeClr val="dk1"/>
                </a:solidFill>
                <a:latin typeface="Calibri"/>
                <a:ea typeface="Calibri"/>
                <a:cs typeface="Calibri"/>
                <a:sym typeface="Calibri"/>
              </a:rPr>
              <a:t>TItle I </a:t>
            </a:r>
            <a:r>
              <a:rPr lang="en-US" sz="2200" i="0" u="none" strike="noStrike" cap="none">
                <a:solidFill>
                  <a:schemeClr val="dk1"/>
                </a:solidFill>
                <a:latin typeface="Calibri"/>
                <a:ea typeface="Calibri"/>
                <a:cs typeface="Calibri"/>
                <a:sym typeface="Calibri"/>
              </a:rPr>
              <a:t>School</a:t>
            </a:r>
            <a:r>
              <a:rPr lang="en-US" sz="2200">
                <a:solidFill>
                  <a:schemeClr val="dk1"/>
                </a:solidFill>
                <a:latin typeface="Calibri"/>
                <a:ea typeface="Calibri"/>
                <a:cs typeface="Calibri"/>
                <a:sym typeface="Calibri"/>
              </a:rPr>
              <a:t>w</a:t>
            </a:r>
            <a:r>
              <a:rPr lang="en-US" sz="2200" i="0" u="none" strike="noStrike" cap="none">
                <a:solidFill>
                  <a:schemeClr val="dk1"/>
                </a:solidFill>
                <a:latin typeface="Calibri"/>
                <a:ea typeface="Calibri"/>
                <a:cs typeface="Calibri"/>
                <a:sym typeface="Calibri"/>
              </a:rPr>
              <a:t>ide Plan </a:t>
            </a:r>
            <a:endParaRPr sz="2200" i="0" u="none" strike="noStrike" cap="none">
              <a:solidFill>
                <a:schemeClr val="dk1"/>
              </a:solidFill>
              <a:latin typeface="Calibri"/>
              <a:ea typeface="Calibri"/>
              <a:cs typeface="Calibri"/>
              <a:sym typeface="Calibri"/>
            </a:endParaRPr>
          </a:p>
          <a:p>
            <a:pPr marL="301943" marR="0" lvl="1" indent="0" algn="l" rtl="0">
              <a:spcBef>
                <a:spcPts val="400"/>
              </a:spcBef>
              <a:spcAft>
                <a:spcPts val="0"/>
              </a:spcAft>
              <a:buClr>
                <a:schemeClr val="dk2"/>
              </a:buClr>
              <a:buSzPts val="2000"/>
              <a:buFont typeface="Calibri"/>
              <a:buNone/>
            </a:pPr>
            <a:r>
              <a:rPr lang="en-US" sz="2200" i="0" u="none" strike="noStrike" cap="none">
                <a:solidFill>
                  <a:schemeClr val="dk1"/>
                </a:solidFill>
                <a:latin typeface="Calibri"/>
                <a:ea typeface="Calibri"/>
                <a:cs typeface="Calibri"/>
                <a:sym typeface="Calibri"/>
              </a:rPr>
              <a:t>This information packet is sent home to all families by each Title I school via student backpacks and can be found in the Parent &amp; Family Resource Area Notebook as well as on the school’s website.</a:t>
            </a:r>
            <a:endParaRPr sz="200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title" idx="4294967295"/>
          </p:nvPr>
        </p:nvSpPr>
        <p:spPr>
          <a:xfrm>
            <a:off x="304800" y="4572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PARENTS’</a:t>
            </a:r>
            <a:r>
              <a:rPr lang="en-US" sz="4800">
                <a:solidFill>
                  <a:schemeClr val="dk1"/>
                </a:solidFill>
                <a:latin typeface="Calibri"/>
                <a:ea typeface="Calibri"/>
                <a:cs typeface="Calibri"/>
                <a:sym typeface="Calibri"/>
              </a:rPr>
              <a:t> </a:t>
            </a:r>
            <a:r>
              <a:rPr lang="en-US" sz="4800" b="1">
                <a:solidFill>
                  <a:schemeClr val="dk1"/>
                </a:solidFill>
                <a:latin typeface="Calibri"/>
                <a:ea typeface="Calibri"/>
                <a:cs typeface="Calibri"/>
                <a:sym typeface="Calibri"/>
              </a:rPr>
              <a:t>RIGHT TO KNOW</a:t>
            </a:r>
            <a:endParaRPr sz="4800" b="1">
              <a:solidFill>
                <a:schemeClr val="dk1"/>
              </a:solidFill>
              <a:latin typeface="Calibri"/>
              <a:ea typeface="Calibri"/>
              <a:cs typeface="Calibri"/>
              <a:sym typeface="Calibri"/>
            </a:endParaRPr>
          </a:p>
        </p:txBody>
      </p:sp>
      <p:sp>
        <p:nvSpPr>
          <p:cNvPr id="202" name="Google Shape;202;p27"/>
          <p:cNvSpPr txBox="1"/>
          <p:nvPr/>
        </p:nvSpPr>
        <p:spPr>
          <a:xfrm>
            <a:off x="304800" y="1367790"/>
            <a:ext cx="8610900" cy="458724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0" marR="0" lvl="0" indent="0" algn="l" rtl="0">
              <a:spcBef>
                <a:spcPts val="640"/>
              </a:spcBef>
              <a:spcAft>
                <a:spcPts val="0"/>
              </a:spcAft>
              <a:buClr>
                <a:schemeClr val="dk1"/>
              </a:buClr>
              <a:buSzPts val="3200"/>
              <a:buFont typeface="Trebuchet MS"/>
              <a:buNone/>
            </a:pPr>
            <a:r>
              <a:rPr lang="en-US" sz="3200" b="1" i="0" u="none" strike="noStrike" cap="none">
                <a:solidFill>
                  <a:schemeClr val="dk1"/>
                </a:solidFill>
                <a:latin typeface="Trebuchet MS"/>
                <a:ea typeface="Trebuchet MS"/>
                <a:cs typeface="Trebuchet MS"/>
                <a:sym typeface="Trebuchet MS"/>
              </a:rPr>
              <a:t>It is your right to:</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involved and request regular meetings to express your opinions and concerns</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provided information on your child’s level of achievement on state assessments  in reading/language arts, writing, mathematics, and science</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Request and receive information on the qualifications of your child’s teacher</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informed if your child is taught by a Non-Certified Teacher for four or more consecutive weeks</a:t>
            </a:r>
            <a:endParaRPr sz="180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title" idx="4294967295"/>
          </p:nvPr>
        </p:nvSpPr>
        <p:spPr>
          <a:xfrm>
            <a:off x="152400" y="304800"/>
            <a:ext cx="8991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3600" b="1">
                <a:solidFill>
                  <a:schemeClr val="dk1"/>
                </a:solidFill>
                <a:latin typeface="Calibri"/>
                <a:ea typeface="Calibri"/>
                <a:cs typeface="Calibri"/>
                <a:sym typeface="Calibri"/>
              </a:rPr>
              <a:t>PARENT &amp; FAMILY ENGAGEMENT PLAN </a:t>
            </a:r>
            <a:br>
              <a:rPr lang="en-US" sz="3600" b="1">
                <a:solidFill>
                  <a:schemeClr val="dk1"/>
                </a:solidFill>
                <a:latin typeface="Calibri"/>
                <a:ea typeface="Calibri"/>
                <a:cs typeface="Calibri"/>
                <a:sym typeface="Calibri"/>
              </a:rPr>
            </a:br>
            <a:r>
              <a:rPr lang="en-US" sz="3600" b="1">
                <a:solidFill>
                  <a:schemeClr val="dk1"/>
                </a:solidFill>
                <a:latin typeface="Calibri"/>
                <a:ea typeface="Calibri"/>
                <a:cs typeface="Calibri"/>
                <a:sym typeface="Calibri"/>
              </a:rPr>
              <a:t>GUIDELINES</a:t>
            </a:r>
            <a:endParaRPr sz="3600">
              <a:solidFill>
                <a:schemeClr val="dk1"/>
              </a:solidFill>
              <a:latin typeface="Calibri"/>
              <a:ea typeface="Calibri"/>
              <a:cs typeface="Calibri"/>
              <a:sym typeface="Calibri"/>
            </a:endParaRPr>
          </a:p>
        </p:txBody>
      </p:sp>
      <p:sp>
        <p:nvSpPr>
          <p:cNvPr id="209" name="Google Shape;209;p28"/>
          <p:cNvSpPr txBox="1"/>
          <p:nvPr/>
        </p:nvSpPr>
        <p:spPr>
          <a:xfrm>
            <a:off x="228600" y="1371600"/>
            <a:ext cx="8763000" cy="459486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100" i="0" u="none" strike="noStrike" cap="none">
                <a:solidFill>
                  <a:schemeClr val="dk1"/>
                </a:solidFill>
                <a:latin typeface="Calibri"/>
                <a:ea typeface="Calibri"/>
                <a:cs typeface="Calibri"/>
                <a:sym typeface="Calibri"/>
              </a:rPr>
              <a:t>As a parent or family member you are a vital part of your child’s success.</a:t>
            </a:r>
            <a:endParaRPr sz="1500">
              <a:latin typeface="Calibri"/>
              <a:ea typeface="Calibri"/>
              <a:cs typeface="Calibri"/>
              <a:sym typeface="Calibri"/>
            </a:endParaRPr>
          </a:p>
          <a:p>
            <a:pPr marL="342900" marR="0" lvl="0" indent="-349250" algn="l" rtl="0">
              <a:spcBef>
                <a:spcPts val="400"/>
              </a:spcBef>
              <a:spcAft>
                <a:spcPts val="0"/>
              </a:spcAft>
              <a:buClr>
                <a:schemeClr val="dk2"/>
              </a:buClr>
              <a:buSzPts val="2100"/>
              <a:buFont typeface="Calibri"/>
              <a:buChar char="❖"/>
            </a:pPr>
            <a:r>
              <a:rPr lang="en-US" sz="2100" i="0" u="none" strike="noStrike" cap="none">
                <a:solidFill>
                  <a:schemeClr val="dk1"/>
                </a:solidFill>
                <a:latin typeface="Calibri"/>
                <a:ea typeface="Calibri"/>
                <a:cs typeface="Calibri"/>
                <a:sym typeface="Calibri"/>
              </a:rPr>
              <a:t>So that you can be as active as possible in your child’s school success we will:</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Conduct this Annual Meeting to inform you of Title I program requirements and your rights to be informed and involved regarding this program.</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Provide families with timely information regarding Parent &amp; Family Engagement Activities and Trainings.</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Offer activities and trainings at flexible times and through a variety of formats to maximize participation.</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Assist families in understanding academic content standards, assessments, and how to monitor and improve your child’s achievement. </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Provide materials and training to help you work with your child to improve his or her achievement.</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Inform you on where to locate a copy of the Title I Complaint Procedures.</a:t>
            </a:r>
            <a:endParaRPr sz="1900" i="0" u="none" strike="noStrike" cap="none">
              <a:solidFill>
                <a:schemeClr val="dk1"/>
              </a:solidFill>
              <a:latin typeface="Calibri"/>
              <a:ea typeface="Calibri"/>
              <a:cs typeface="Calibri"/>
              <a:sym typeface="Calibri"/>
            </a:endParaRPr>
          </a:p>
          <a:p>
            <a:pPr marL="342900" marR="0" lvl="0" indent="-190500" algn="just" rtl="0">
              <a:lnSpc>
                <a:spcPct val="90000"/>
              </a:lnSpc>
              <a:spcBef>
                <a:spcPts val="480"/>
              </a:spcBef>
              <a:spcAft>
                <a:spcPts val="0"/>
              </a:spcAft>
              <a:buClr>
                <a:srgbClr val="03042B"/>
              </a:buClr>
              <a:buSzPts val="2400"/>
              <a:buFont typeface="Trebuchet MS"/>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9"/>
          <p:cNvSpPr txBox="1"/>
          <p:nvPr/>
        </p:nvSpPr>
        <p:spPr>
          <a:xfrm>
            <a:off x="266700" y="1077913"/>
            <a:ext cx="8610600" cy="4922837"/>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560"/>
              </a:spcBef>
              <a:spcAft>
                <a:spcPts val="0"/>
              </a:spcAft>
              <a:buNone/>
            </a:pPr>
            <a:r>
              <a:rPr lang="en-US" sz="2900" i="0" u="none" strike="noStrike" cap="none" dirty="0">
                <a:solidFill>
                  <a:schemeClr val="dk1"/>
                </a:solidFill>
                <a:latin typeface="Calibri"/>
                <a:ea typeface="Calibri"/>
                <a:cs typeface="Calibri"/>
                <a:sym typeface="Calibri"/>
              </a:rPr>
              <a:t>An area/room has been established to house resource materials for parents and families to access as needed.</a:t>
            </a:r>
            <a:endParaRPr sz="1900" i="0" u="none" strike="noStrike" cap="none" dirty="0">
              <a:solidFill>
                <a:schemeClr val="dk1"/>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dirty="0">
                <a:solidFill>
                  <a:schemeClr val="dk1"/>
                </a:solidFill>
                <a:latin typeface="Calibri"/>
                <a:ea typeface="Calibri"/>
                <a:cs typeface="Calibri"/>
                <a:sym typeface="Calibri"/>
              </a:rPr>
              <a:t>This area/room contains a variety of informational and academic materials for parents to take and use with their student at home.</a:t>
            </a:r>
            <a:endParaRPr sz="1900" i="0" u="none" strike="noStrike" cap="none" dirty="0">
              <a:solidFill>
                <a:schemeClr val="dk1"/>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dirty="0">
                <a:solidFill>
                  <a:schemeClr val="dk1"/>
                </a:solidFill>
                <a:latin typeface="Calibri"/>
                <a:ea typeface="Calibri"/>
                <a:cs typeface="Calibri"/>
                <a:sym typeface="Calibri"/>
              </a:rPr>
              <a:t>Our Parent &amp; Family Resource Area is located here in the Multipurpose Room. </a:t>
            </a:r>
          </a:p>
          <a:p>
            <a:pPr marL="91440" marR="0" lvl="0" indent="-184150" algn="l" rtl="0">
              <a:spcBef>
                <a:spcPts val="560"/>
              </a:spcBef>
              <a:spcAft>
                <a:spcPts val="0"/>
              </a:spcAft>
              <a:buClr>
                <a:schemeClr val="dk2"/>
              </a:buClr>
              <a:buSzPts val="2900"/>
              <a:buFont typeface="Calibri"/>
              <a:buChar char="•"/>
            </a:pPr>
            <a:r>
              <a:rPr lang="en-US" sz="2900" i="0" u="none" strike="noStrike" cap="none" dirty="0">
                <a:solidFill>
                  <a:schemeClr val="dk1"/>
                </a:solidFill>
                <a:latin typeface="Calibri"/>
                <a:ea typeface="Calibri"/>
                <a:cs typeface="Calibri"/>
                <a:sym typeface="Calibri"/>
              </a:rPr>
              <a:t>Some of the materials available for </a:t>
            </a:r>
            <a:r>
              <a:rPr lang="en-US" sz="2900" i="0" u="none" strike="noStrike" cap="none">
                <a:solidFill>
                  <a:schemeClr val="dk1"/>
                </a:solidFill>
                <a:latin typeface="Calibri"/>
                <a:ea typeface="Calibri"/>
                <a:cs typeface="Calibri"/>
                <a:sym typeface="Calibri"/>
              </a:rPr>
              <a:t>check-out are </a:t>
            </a:r>
            <a:r>
              <a:rPr lang="en-US" sz="2900" i="0" u="none" strike="noStrike" cap="none" dirty="0">
                <a:solidFill>
                  <a:schemeClr val="dk1"/>
                </a:solidFill>
                <a:latin typeface="Calibri"/>
                <a:ea typeface="Calibri"/>
                <a:cs typeface="Calibri"/>
                <a:sym typeface="Calibri"/>
              </a:rPr>
              <a:t>books, supplies and activities. Is there something that would be useful to add?</a:t>
            </a:r>
            <a:endParaRPr sz="2500" i="0" u="none" strike="noStrike" cap="none" dirty="0">
              <a:solidFill>
                <a:srgbClr val="FF0000"/>
              </a:solidFill>
              <a:latin typeface="Calibri"/>
              <a:ea typeface="Calibri"/>
              <a:cs typeface="Calibri"/>
              <a:sym typeface="Calibri"/>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dirty="0">
              <a:solidFill>
                <a:srgbClr val="FF0000"/>
              </a:solidFill>
              <a:latin typeface="Arial"/>
              <a:ea typeface="Arial"/>
              <a:cs typeface="Arial"/>
              <a:sym typeface="Arial"/>
            </a:endParaRPr>
          </a:p>
        </p:txBody>
      </p:sp>
      <p:sp>
        <p:nvSpPr>
          <p:cNvPr id="216" name="Google Shape;216;p29"/>
          <p:cNvSpPr txBox="1">
            <a:spLocks noGrp="1"/>
          </p:cNvSpPr>
          <p:nvPr>
            <p:ph type="title" idx="4294967295"/>
          </p:nvPr>
        </p:nvSpPr>
        <p:spPr>
          <a:xfrm>
            <a:off x="304800" y="11113"/>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US" sz="4400" b="1">
                <a:solidFill>
                  <a:schemeClr val="dk1"/>
                </a:solidFill>
                <a:latin typeface="Calibri"/>
                <a:ea typeface="Calibri"/>
                <a:cs typeface="Calibri"/>
                <a:sym typeface="Calibri"/>
              </a:rPr>
              <a:t>PARENT &amp; FAMILY RESOURCE AREA</a:t>
            </a:r>
            <a:endParaRPr sz="44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title" idx="4294967295"/>
          </p:nvPr>
        </p:nvSpPr>
        <p:spPr>
          <a:xfrm>
            <a:off x="457200" y="3048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500" b="1">
                <a:solidFill>
                  <a:schemeClr val="dk1"/>
                </a:solidFill>
                <a:latin typeface="Calibri"/>
                <a:ea typeface="Calibri"/>
                <a:cs typeface="Calibri"/>
                <a:sym typeface="Calibri"/>
              </a:rPr>
              <a:t>YOUR INVOLVEMENT IS KEY TO </a:t>
            </a:r>
            <a:br>
              <a:rPr lang="en-US" sz="4500" b="1">
                <a:solidFill>
                  <a:schemeClr val="dk1"/>
                </a:solidFill>
                <a:latin typeface="Calibri"/>
                <a:ea typeface="Calibri"/>
                <a:cs typeface="Calibri"/>
                <a:sym typeface="Calibri"/>
              </a:rPr>
            </a:br>
            <a:r>
              <a:rPr lang="en-US" sz="4500" b="1">
                <a:solidFill>
                  <a:schemeClr val="dk1"/>
                </a:solidFill>
                <a:latin typeface="Calibri"/>
                <a:ea typeface="Calibri"/>
                <a:cs typeface="Calibri"/>
                <a:sym typeface="Calibri"/>
              </a:rPr>
              <a:t>YOUR CHILD’S SUCCESS!</a:t>
            </a:r>
            <a:endParaRPr sz="3900">
              <a:solidFill>
                <a:schemeClr val="dk1"/>
              </a:solidFill>
            </a:endParaRPr>
          </a:p>
        </p:txBody>
      </p:sp>
      <p:sp>
        <p:nvSpPr>
          <p:cNvPr id="223" name="Google Shape;223;p30"/>
          <p:cNvSpPr txBox="1"/>
          <p:nvPr/>
        </p:nvSpPr>
        <p:spPr>
          <a:xfrm>
            <a:off x="342900" y="1679600"/>
            <a:ext cx="8458200" cy="4161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457200" marR="0" lvl="0" indent="-374650" algn="l" rtl="0">
              <a:spcBef>
                <a:spcPts val="40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are your child’s first teacher.</a:t>
            </a:r>
            <a:endParaRPr sz="2100" i="0" u="none" strike="noStrike" cap="none">
              <a:solidFill>
                <a:schemeClr val="dk1"/>
              </a:solidFill>
              <a:latin typeface="Calibri"/>
              <a:ea typeface="Calibri"/>
              <a:cs typeface="Calibri"/>
              <a:sym typeface="Calibri"/>
            </a:endParaRPr>
          </a:p>
          <a:p>
            <a:pPr marL="457200" marR="0" lvl="0"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have the ability to influence your child’s education more than any teacher or school.</a:t>
            </a:r>
            <a:endParaRPr sz="2100" i="0" u="none" strike="noStrike" cap="none">
              <a:solidFill>
                <a:schemeClr val="dk1"/>
              </a:solidFill>
              <a:latin typeface="Calibri"/>
              <a:ea typeface="Calibri"/>
              <a:cs typeface="Calibri"/>
              <a:sym typeface="Calibri"/>
            </a:endParaRPr>
          </a:p>
          <a:p>
            <a:pPr marL="457200" marR="0" lvl="0"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know your child best:</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Share information about your child’s interests and abilities with teachers</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Ask to see assessment results</a:t>
            </a:r>
            <a:endParaRPr sz="1500">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Discuss these results with your child’s teacher so that you understand how to help your child at home</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Be knowledgeable of grade level expectations</a:t>
            </a:r>
            <a:endParaRPr sz="2100" i="0" u="none" strike="noStrike" cap="none">
              <a:solidFill>
                <a:schemeClr val="dk1"/>
              </a:solidFill>
              <a:latin typeface="Calibri"/>
              <a:ea typeface="Calibri"/>
              <a:cs typeface="Calibri"/>
              <a:sym typeface="Calibri"/>
            </a:endParaRPr>
          </a:p>
          <a:p>
            <a:pPr marL="742950" marR="0" lvl="1" indent="-285750" algn="just" rtl="0">
              <a:lnSpc>
                <a:spcPct val="90000"/>
              </a:lnSpc>
              <a:spcBef>
                <a:spcPts val="480"/>
              </a:spcBef>
              <a:spcAft>
                <a:spcPts val="0"/>
              </a:spcAft>
              <a:buClr>
                <a:srgbClr val="03042B"/>
              </a:buClr>
              <a:buSzPts val="2400"/>
              <a:buFont typeface="Trebuchet MS"/>
              <a:buNone/>
            </a:pPr>
            <a:endParaRPr sz="2500" i="0" u="none" strike="noStrike" cap="none">
              <a:solidFill>
                <a:srgbClr val="FF0000"/>
              </a:solidFill>
              <a:latin typeface="Calibri"/>
              <a:ea typeface="Calibri"/>
              <a:cs typeface="Calibri"/>
              <a:sym typeface="Calibri"/>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a:solidFill>
                <a:srgbClr val="FF0000"/>
              </a:solidFill>
              <a:latin typeface="Arial"/>
              <a:ea typeface="Arial"/>
              <a:cs typeface="Arial"/>
              <a:sym typeface="Arial"/>
            </a:endParaRPr>
          </a:p>
        </p:txBody>
      </p:sp>
      <p:pic>
        <p:nvPicPr>
          <p:cNvPr id="224" name="Google Shape;224;p30"/>
          <p:cNvPicPr preferRelativeResize="0"/>
          <p:nvPr/>
        </p:nvPicPr>
        <p:blipFill>
          <a:blip r:embed="rId3">
            <a:alphaModFix/>
          </a:blip>
          <a:stretch>
            <a:fillRect/>
          </a:stretch>
        </p:blipFill>
        <p:spPr>
          <a:xfrm rot="3183229">
            <a:off x="7673600" y="334325"/>
            <a:ext cx="1305350" cy="1305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1"/>
          <p:cNvSpPr txBox="1">
            <a:spLocks noGrp="1"/>
          </p:cNvSpPr>
          <p:nvPr>
            <p:ph type="title" idx="4294967295"/>
          </p:nvPr>
        </p:nvSpPr>
        <p:spPr>
          <a:xfrm>
            <a:off x="0" y="268288"/>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Calibri"/>
                <a:ea typeface="Calibri"/>
                <a:cs typeface="Calibri"/>
                <a:sym typeface="Calibri"/>
              </a:rPr>
              <a:t> </a:t>
            </a:r>
            <a:r>
              <a:rPr lang="en-US" sz="4800" b="1">
                <a:solidFill>
                  <a:schemeClr val="dk1"/>
                </a:solidFill>
                <a:latin typeface="Calibri"/>
                <a:ea typeface="Calibri"/>
                <a:cs typeface="Calibri"/>
                <a:sym typeface="Calibri"/>
              </a:rPr>
              <a:t>ADDITIONAL INFORMATION</a:t>
            </a:r>
            <a:endParaRPr sz="4800" b="1">
              <a:solidFill>
                <a:schemeClr val="dk1"/>
              </a:solidFill>
              <a:latin typeface="Calibri"/>
              <a:ea typeface="Calibri"/>
              <a:cs typeface="Calibri"/>
              <a:sym typeface="Calibri"/>
            </a:endParaRPr>
          </a:p>
        </p:txBody>
      </p:sp>
      <p:sp>
        <p:nvSpPr>
          <p:cNvPr id="231" name="Google Shape;231;p31"/>
          <p:cNvSpPr txBox="1">
            <a:spLocks noGrp="1"/>
          </p:cNvSpPr>
          <p:nvPr>
            <p:ph type="body" idx="4294967295"/>
          </p:nvPr>
        </p:nvSpPr>
        <p:spPr>
          <a:xfrm>
            <a:off x="196100" y="1452275"/>
            <a:ext cx="8610600" cy="43890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80000"/>
              </a:lnSpc>
              <a:spcBef>
                <a:spcPts val="560"/>
              </a:spcBef>
              <a:spcAft>
                <a:spcPts val="0"/>
              </a:spcAft>
              <a:buClr>
                <a:srgbClr val="3F3F3F"/>
              </a:buClr>
              <a:buSzPts val="2800"/>
              <a:buFont typeface="Trebuchet MS"/>
              <a:buNone/>
            </a:pPr>
            <a:r>
              <a:rPr lang="en-US" sz="3200"/>
              <a:t>Teachers will provide specific information on:</a:t>
            </a:r>
            <a:endParaRPr sz="2400"/>
          </a:p>
          <a:p>
            <a:pPr marL="0" lvl="0" indent="0" algn="l" rtl="0">
              <a:lnSpc>
                <a:spcPct val="80000"/>
              </a:lnSpc>
              <a:spcBef>
                <a:spcPts val="160"/>
              </a:spcBef>
              <a:spcAft>
                <a:spcPts val="0"/>
              </a:spcAft>
              <a:buClr>
                <a:srgbClr val="03042B"/>
              </a:buClr>
              <a:buSzPts val="800"/>
              <a:buFont typeface="Trebuchet MS"/>
              <a:buNone/>
            </a:pPr>
            <a:endParaRPr sz="1200"/>
          </a:p>
          <a:p>
            <a:pPr marL="760413" lvl="1" indent="-482600" algn="l" rtl="0">
              <a:lnSpc>
                <a:spcPct val="80000"/>
              </a:lnSpc>
              <a:spcBef>
                <a:spcPts val="520"/>
              </a:spcBef>
              <a:spcAft>
                <a:spcPts val="0"/>
              </a:spcAft>
              <a:buClr>
                <a:schemeClr val="dk2"/>
              </a:buClr>
              <a:buSzPts val="3000"/>
              <a:buFont typeface="Arial"/>
              <a:buChar char="•"/>
            </a:pPr>
            <a:r>
              <a:rPr lang="en-US" sz="3000"/>
              <a:t>Florida Assessment of Student Thinking (FAST)</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Grade Level Expectations</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Grade Specific Curriculum</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Measuring Student Success</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Definition of Proficiency</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Overview of their plans for the year</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Review the Home-School Compact</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Home-School Communication Systems</a:t>
            </a:r>
            <a:endParaRPr sz="3000"/>
          </a:p>
          <a:p>
            <a:pPr marL="0" lvl="0" indent="0" algn="l" rtl="0">
              <a:lnSpc>
                <a:spcPct val="120000"/>
              </a:lnSpc>
              <a:spcBef>
                <a:spcPts val="280"/>
              </a:spcBef>
              <a:spcAft>
                <a:spcPts val="0"/>
              </a:spcAft>
              <a:buClr>
                <a:srgbClr val="03042B"/>
              </a:buClr>
              <a:buSzPts val="1400"/>
              <a:buFont typeface="Trebuchet MS"/>
              <a:buNone/>
            </a:pPr>
            <a:endParaRPr sz="1400">
              <a:solidFill>
                <a:srgbClr val="7030A0"/>
              </a:solidFill>
              <a:latin typeface="Arial"/>
              <a:ea typeface="Arial"/>
              <a:cs typeface="Arial"/>
              <a:sym typeface="Arial"/>
            </a:endParaRPr>
          </a:p>
          <a:p>
            <a:pPr marL="0" lvl="0" indent="0" algn="l" rtl="0">
              <a:lnSpc>
                <a:spcPct val="120000"/>
              </a:lnSpc>
              <a:spcBef>
                <a:spcPts val="640"/>
              </a:spcBef>
              <a:spcAft>
                <a:spcPts val="0"/>
              </a:spcAft>
              <a:buClr>
                <a:srgbClr val="03042B"/>
              </a:buClr>
              <a:buSzPts val="3200"/>
              <a:buFont typeface="Trebuchet MS"/>
              <a:buNone/>
            </a:pPr>
            <a:endParaRPr>
              <a:solidFill>
                <a:srgbClr val="7030A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title" idx="4294967295"/>
          </p:nvPr>
        </p:nvSpPr>
        <p:spPr>
          <a:xfrm>
            <a:off x="25200" y="134150"/>
            <a:ext cx="9093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6000"/>
              <a:buFont typeface="Calibri"/>
              <a:buNone/>
            </a:pPr>
            <a:r>
              <a:rPr lang="en-US" sz="6000" b="1">
                <a:latin typeface="Calibri"/>
                <a:ea typeface="Calibri"/>
                <a:cs typeface="Calibri"/>
                <a:sym typeface="Calibri"/>
              </a:rPr>
              <a:t>   </a:t>
            </a:r>
            <a:r>
              <a:rPr lang="en-US" sz="6000" b="1">
                <a:solidFill>
                  <a:schemeClr val="dk1"/>
                </a:solidFill>
                <a:latin typeface="Calibri"/>
                <a:ea typeface="Calibri"/>
                <a:cs typeface="Calibri"/>
                <a:sym typeface="Calibri"/>
              </a:rPr>
              <a:t>AGENDA</a:t>
            </a:r>
            <a:endParaRPr>
              <a:solidFill>
                <a:schemeClr val="dk1"/>
              </a:solidFill>
            </a:endParaRPr>
          </a:p>
        </p:txBody>
      </p:sp>
      <p:sp>
        <p:nvSpPr>
          <p:cNvPr id="113" name="Google Shape;113;p14"/>
          <p:cNvSpPr txBox="1"/>
          <p:nvPr/>
        </p:nvSpPr>
        <p:spPr>
          <a:xfrm>
            <a:off x="530200" y="1200950"/>
            <a:ext cx="8073300" cy="46011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457200" marR="0" lvl="0" indent="0" algn="l" rtl="0">
              <a:spcBef>
                <a:spcPts val="0"/>
              </a:spcBef>
              <a:spcAft>
                <a:spcPts val="0"/>
              </a:spcAft>
              <a:buClr>
                <a:schemeClr val="dk1"/>
              </a:buClr>
              <a:buSzPts val="2400"/>
              <a:buFont typeface="Gill Sans"/>
              <a:buNone/>
            </a:pPr>
            <a:endParaRPr sz="2400" b="0" i="0" u="none" strike="noStrike" cap="none" dirty="0">
              <a:solidFill>
                <a:schemeClr val="lt1"/>
              </a:solidFill>
              <a:latin typeface="Trebuchet MS"/>
              <a:ea typeface="Trebuchet MS"/>
              <a:cs typeface="Trebuchet MS"/>
              <a:sym typeface="Trebuchet MS"/>
            </a:endParaRPr>
          </a:p>
          <a:p>
            <a:pPr marL="342900" marR="0" lvl="0" indent="-355600" algn="l" rtl="0">
              <a:spcBef>
                <a:spcPts val="0"/>
              </a:spcBef>
              <a:spcAft>
                <a:spcPts val="0"/>
              </a:spcAft>
              <a:buClr>
                <a:schemeClr val="dk2"/>
              </a:buClr>
              <a:buSzPts val="2600"/>
              <a:buFont typeface="Trebuchet MS"/>
              <a:buChar char="•"/>
            </a:pPr>
            <a:r>
              <a:rPr lang="en-US" sz="2600" b="0" i="0" u="none" strike="noStrike" cap="none" dirty="0">
                <a:solidFill>
                  <a:schemeClr val="dk1"/>
                </a:solidFill>
                <a:latin typeface="Trebuchet MS"/>
                <a:ea typeface="Trebuchet MS"/>
                <a:cs typeface="Trebuchet MS"/>
                <a:sym typeface="Trebuchet MS"/>
              </a:rPr>
              <a:t>Welcome and Introductions</a:t>
            </a:r>
            <a:endParaRPr sz="2000" b="0" i="0" u="none" strike="noStrike" cap="none" dirty="0">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dirty="0">
                <a:solidFill>
                  <a:schemeClr val="dk1"/>
                </a:solidFill>
                <a:latin typeface="Trebuchet MS"/>
                <a:ea typeface="Trebuchet MS"/>
                <a:cs typeface="Trebuchet MS"/>
                <a:sym typeface="Trebuchet MS"/>
              </a:rPr>
              <a:t>All About Title I</a:t>
            </a:r>
            <a:endParaRPr sz="2000" b="0" i="0" u="none" strike="noStrike" cap="none" dirty="0">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dirty="0">
                <a:solidFill>
                  <a:schemeClr val="dk1"/>
                </a:solidFill>
                <a:latin typeface="Trebuchet MS"/>
                <a:ea typeface="Trebuchet MS"/>
                <a:cs typeface="Trebuchet MS"/>
                <a:sym typeface="Trebuchet MS"/>
              </a:rPr>
              <a:t>Title I Budgets</a:t>
            </a:r>
            <a:endParaRPr sz="2000" b="0" i="0" u="none" strike="noStrike" cap="none" dirty="0">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dirty="0">
                <a:solidFill>
                  <a:schemeClr val="dk1"/>
                </a:solidFill>
                <a:latin typeface="Trebuchet MS"/>
                <a:ea typeface="Trebuchet MS"/>
                <a:cs typeface="Trebuchet MS"/>
                <a:sym typeface="Trebuchet MS"/>
              </a:rPr>
              <a:t>Standards and Testing</a:t>
            </a:r>
            <a:endParaRPr sz="2000" b="0" i="0" u="none" strike="noStrike" cap="none" dirty="0">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dirty="0">
                <a:solidFill>
                  <a:schemeClr val="dk1"/>
                </a:solidFill>
                <a:latin typeface="Trebuchet MS"/>
                <a:ea typeface="Trebuchet MS"/>
                <a:cs typeface="Trebuchet MS"/>
                <a:sym typeface="Trebuchet MS"/>
              </a:rPr>
              <a:t>Title I Beginning of School Packet</a:t>
            </a:r>
            <a:endParaRPr sz="2000" b="0" i="0" u="none" strike="noStrike" cap="none" dirty="0">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dirty="0">
                <a:solidFill>
                  <a:schemeClr val="dk1"/>
                </a:solidFill>
                <a:latin typeface="Trebuchet MS"/>
                <a:ea typeface="Trebuchet MS"/>
                <a:cs typeface="Trebuchet MS"/>
                <a:sym typeface="Trebuchet MS"/>
              </a:rPr>
              <a:t>Our Home-School Compact</a:t>
            </a:r>
            <a:endParaRPr sz="2000" b="0" i="0" u="none" strike="noStrike" cap="none" dirty="0">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dirty="0">
                <a:solidFill>
                  <a:schemeClr val="dk1"/>
                </a:solidFill>
                <a:latin typeface="Trebuchet MS"/>
                <a:ea typeface="Trebuchet MS"/>
                <a:cs typeface="Trebuchet MS"/>
                <a:sym typeface="Trebuchet MS"/>
              </a:rPr>
              <a:t>Our School’s Parent &amp; Family Engagement Plan</a:t>
            </a:r>
            <a:endParaRPr sz="2000" b="0" i="0" u="none" strike="noStrike" cap="none" dirty="0">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dirty="0">
                <a:solidFill>
                  <a:schemeClr val="dk1"/>
                </a:solidFill>
                <a:latin typeface="Trebuchet MS"/>
                <a:ea typeface="Trebuchet MS"/>
                <a:cs typeface="Trebuchet MS"/>
                <a:sym typeface="Trebuchet MS"/>
              </a:rPr>
              <a:t>Keys to Your Child’s Success</a:t>
            </a:r>
            <a:endParaRPr sz="2000" b="0" i="0" u="none" strike="noStrike" cap="none" dirty="0">
              <a:solidFill>
                <a:schemeClr val="dk1"/>
              </a:solidFill>
              <a:latin typeface="Gill Sans"/>
              <a:ea typeface="Gill Sans"/>
              <a:cs typeface="Gill Sans"/>
              <a:sym typeface="Gill Sans"/>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dirty="0">
                <a:solidFill>
                  <a:schemeClr val="dk1"/>
                </a:solidFill>
                <a:latin typeface="Trebuchet MS"/>
                <a:ea typeface="Trebuchet MS"/>
                <a:cs typeface="Trebuchet MS"/>
                <a:sym typeface="Trebuchet MS"/>
              </a:rPr>
              <a:t>Parent Input Evaluation</a:t>
            </a:r>
            <a:endParaRPr sz="2600" b="0" i="0" u="none" strike="noStrike" cap="none"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2"/>
          <p:cNvSpPr txBox="1">
            <a:spLocks noGrp="1"/>
          </p:cNvSpPr>
          <p:nvPr>
            <p:ph type="title"/>
          </p:nvPr>
        </p:nvSpPr>
        <p:spPr>
          <a:xfrm>
            <a:off x="735325" y="1199700"/>
            <a:ext cx="8332500" cy="552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QUESTIONS?</a:t>
            </a:r>
            <a:br>
              <a:rPr lang="en-US">
                <a:latin typeface="Arial"/>
                <a:ea typeface="Arial"/>
                <a:cs typeface="Arial"/>
                <a:sym typeface="Arial"/>
              </a:rPr>
            </a:br>
            <a:br>
              <a:rPr lang="en-US">
                <a:latin typeface="Arial"/>
                <a:ea typeface="Arial"/>
                <a:cs typeface="Arial"/>
                <a:sym typeface="Arial"/>
              </a:rPr>
            </a:br>
            <a:endParaRPr>
              <a:latin typeface="Arial"/>
              <a:ea typeface="Arial"/>
              <a:cs typeface="Arial"/>
              <a:sym typeface="Arial"/>
            </a:endParaRPr>
          </a:p>
        </p:txBody>
      </p:sp>
      <p:pic>
        <p:nvPicPr>
          <p:cNvPr id="237" name="Google Shape;237;p32" descr="The Five Best Questions a Job Candidate Can Ask"/>
          <p:cNvPicPr preferRelativeResize="0"/>
          <p:nvPr/>
        </p:nvPicPr>
        <p:blipFill rotWithShape="1">
          <a:blip r:embed="rId3">
            <a:alphaModFix/>
          </a:blip>
          <a:srcRect/>
          <a:stretch/>
        </p:blipFill>
        <p:spPr>
          <a:xfrm>
            <a:off x="735330" y="1752600"/>
            <a:ext cx="7825740" cy="3962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3"/>
          <p:cNvSpPr txBox="1">
            <a:spLocks noGrp="1"/>
          </p:cNvSpPr>
          <p:nvPr>
            <p:ph type="title" idx="4294967295"/>
          </p:nvPr>
        </p:nvSpPr>
        <p:spPr>
          <a:xfrm>
            <a:off x="266700" y="152400"/>
            <a:ext cx="8877300" cy="10858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THANK YOU FOR ATTENDING</a:t>
            </a:r>
            <a:endParaRPr sz="4800">
              <a:solidFill>
                <a:schemeClr val="dk1"/>
              </a:solidFill>
              <a:latin typeface="Calibri"/>
              <a:ea typeface="Calibri"/>
              <a:cs typeface="Calibri"/>
              <a:sym typeface="Calibri"/>
            </a:endParaRPr>
          </a:p>
        </p:txBody>
      </p:sp>
      <p:sp>
        <p:nvSpPr>
          <p:cNvPr id="243" name="Google Shape;243;p33"/>
          <p:cNvSpPr txBox="1"/>
          <p:nvPr/>
        </p:nvSpPr>
        <p:spPr>
          <a:xfrm>
            <a:off x="266700" y="1238251"/>
            <a:ext cx="8610600" cy="463677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spcBef>
                <a:spcPts val="0"/>
              </a:spcBef>
              <a:spcAft>
                <a:spcPts val="0"/>
              </a:spcAft>
              <a:buClr>
                <a:srgbClr val="3F3F3F"/>
              </a:buClr>
              <a:buSzPts val="3600"/>
              <a:buFont typeface="Noto Sans Symbols"/>
              <a:buNone/>
            </a:pPr>
            <a:endParaRPr sz="2800" b="0" i="0" u="none" strike="noStrike" cap="none">
              <a:solidFill>
                <a:srgbClr val="3F3F3F"/>
              </a:solidFill>
              <a:latin typeface="Trebuchet MS"/>
              <a:ea typeface="Trebuchet MS"/>
              <a:cs typeface="Trebuchet MS"/>
              <a:sym typeface="Trebuchet MS"/>
            </a:endParaRPr>
          </a:p>
          <a:p>
            <a:pPr marL="0" marR="0" lvl="0" indent="0" algn="l" rtl="0">
              <a:spcBef>
                <a:spcPts val="0"/>
              </a:spcBef>
              <a:spcAft>
                <a:spcPts val="0"/>
              </a:spcAft>
              <a:buClr>
                <a:srgbClr val="3F3F3F"/>
              </a:buClr>
              <a:buSzPts val="3600"/>
              <a:buFont typeface="Noto Sans Symbols"/>
              <a:buNone/>
            </a:pPr>
            <a:r>
              <a:rPr lang="en-US" sz="2800" i="0" u="none" strike="noStrike" cap="none">
                <a:solidFill>
                  <a:schemeClr val="dk1"/>
                </a:solidFill>
                <a:latin typeface="Calibri"/>
                <a:ea typeface="Calibri"/>
                <a:cs typeface="Calibri"/>
                <a:sym typeface="Calibri"/>
              </a:rPr>
              <a:t>Be sure to review and sign:</a:t>
            </a:r>
            <a:endParaRPr sz="1800" i="0" u="none" strike="noStrike" cap="none">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a:solidFill>
                  <a:schemeClr val="dk1"/>
                </a:solidFill>
                <a:latin typeface="Calibri"/>
                <a:ea typeface="Calibri"/>
                <a:cs typeface="Calibri"/>
                <a:sym typeface="Calibri"/>
              </a:rPr>
              <a:t>Title I Annual Meeting Parent Evaluation Form</a:t>
            </a:r>
            <a:endParaRPr sz="1800" i="0" u="none" strike="noStrike" cap="none">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a:solidFill>
                  <a:schemeClr val="dk1"/>
                </a:solidFill>
                <a:latin typeface="Calibri"/>
                <a:ea typeface="Calibri"/>
                <a:cs typeface="Calibri"/>
                <a:sym typeface="Calibri"/>
              </a:rPr>
              <a:t>The Title I Parents’ Rights Letter </a:t>
            </a:r>
            <a:endParaRPr sz="2800" i="0" u="none" strike="noStrike" cap="none">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a:solidFill>
                  <a:schemeClr val="dk1"/>
                </a:solidFill>
                <a:latin typeface="Calibri"/>
                <a:ea typeface="Calibri"/>
                <a:cs typeface="Calibri"/>
                <a:sym typeface="Calibri"/>
              </a:rPr>
              <a:t>Home – School Compact</a:t>
            </a:r>
            <a:endParaRPr sz="2800" i="0" u="none" strike="noStrike" cap="none">
              <a:solidFill>
                <a:schemeClr val="dk1"/>
              </a:solidFill>
              <a:latin typeface="Calibri"/>
              <a:ea typeface="Calibri"/>
              <a:cs typeface="Calibri"/>
              <a:sym typeface="Calibri"/>
            </a:endParaRPr>
          </a:p>
          <a:p>
            <a:pPr marL="301943" marR="0" lvl="1" indent="0" algn="l" rtl="0">
              <a:spcBef>
                <a:spcPts val="560"/>
              </a:spcBef>
              <a:spcAft>
                <a:spcPts val="0"/>
              </a:spcAft>
              <a:buClr>
                <a:schemeClr val="dk1"/>
              </a:buClr>
              <a:buSzPts val="2800"/>
              <a:buFont typeface="Gill Sans"/>
              <a:buNone/>
            </a:pPr>
            <a:endParaRPr sz="2800" i="0" u="none" strike="noStrike" cap="none">
              <a:solidFill>
                <a:schemeClr val="dk1"/>
              </a:solidFill>
              <a:latin typeface="Calibri"/>
              <a:ea typeface="Calibri"/>
              <a:cs typeface="Calibri"/>
              <a:sym typeface="Calibri"/>
            </a:endParaRPr>
          </a:p>
          <a:p>
            <a:pPr marL="1216342" marR="0" lvl="1" indent="-457200" algn="l" rtl="0">
              <a:spcBef>
                <a:spcPts val="560"/>
              </a:spcBef>
              <a:spcAft>
                <a:spcPts val="0"/>
              </a:spcAft>
              <a:buClr>
                <a:schemeClr val="dk2"/>
              </a:buClr>
              <a:buSzPts val="2800"/>
              <a:buFont typeface="Calibri"/>
              <a:buChar char="⮚"/>
            </a:pPr>
            <a:r>
              <a:rPr lang="en-US" sz="2800" i="0" u="none" strike="noStrike" cap="none">
                <a:solidFill>
                  <a:schemeClr val="dk1"/>
                </a:solidFill>
                <a:latin typeface="Calibri"/>
                <a:ea typeface="Calibri"/>
                <a:cs typeface="Calibri"/>
                <a:sym typeface="Calibri"/>
              </a:rPr>
              <a:t>For families attending virtually look for an email containing the documents above as Google Forms</a:t>
            </a:r>
            <a:endParaRPr sz="2800" i="0" u="none" strike="noStrike" cap="none">
              <a:solidFill>
                <a:schemeClr val="dk1"/>
              </a:solidFill>
              <a:latin typeface="Calibri"/>
              <a:ea typeface="Calibri"/>
              <a:cs typeface="Calibri"/>
              <a:sym typeface="Calibri"/>
            </a:endParaRPr>
          </a:p>
          <a:p>
            <a:pPr marL="457200" marR="0" lvl="0" indent="-254000" algn="l" rtl="0">
              <a:spcBef>
                <a:spcPts val="640"/>
              </a:spcBef>
              <a:spcAft>
                <a:spcPts val="0"/>
              </a:spcAft>
              <a:buClr>
                <a:srgbClr val="03042B"/>
              </a:buClr>
              <a:buSzPts val="3200"/>
              <a:buFont typeface="Noto Sans Symbols"/>
              <a:buNone/>
            </a:pPr>
            <a:endParaRPr sz="3200" b="0" i="0" u="none" strike="noStrike" cap="none">
              <a:solidFill>
                <a:srgbClr val="3F3F3F"/>
              </a:solidFill>
              <a:latin typeface="Trebuchet MS"/>
              <a:ea typeface="Trebuchet MS"/>
              <a:cs typeface="Trebuchet MS"/>
              <a:sym typeface="Trebuchet MS"/>
            </a:endParaRPr>
          </a:p>
          <a:p>
            <a:pPr marL="457200" marR="0" lvl="0" indent="-254000" algn="l" rtl="0">
              <a:spcBef>
                <a:spcPts val="640"/>
              </a:spcBef>
              <a:spcAft>
                <a:spcPts val="0"/>
              </a:spcAft>
              <a:buClr>
                <a:srgbClr val="03042B"/>
              </a:buClr>
              <a:buSzPts val="3200"/>
              <a:buFont typeface="Noto Sans Symbols"/>
              <a:buNone/>
            </a:pPr>
            <a:endParaRPr sz="3200" b="0" i="0" u="none" strike="noStrike" cap="none">
              <a:solidFill>
                <a:srgbClr val="3F3F3F"/>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WHAT IS TITLE I?</a:t>
            </a:r>
            <a:endParaRPr>
              <a:solidFill>
                <a:schemeClr val="dk1"/>
              </a:solidFill>
            </a:endParaRPr>
          </a:p>
        </p:txBody>
      </p:sp>
      <p:sp>
        <p:nvSpPr>
          <p:cNvPr id="120" name="Google Shape;120;p15"/>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Largest federally funded educational program in U.S.  </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Authorized by Congress through the Elementary and Secondary Education Act (ESEA) of 1965</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Updated and reinstated again by the Every Student Succeeds Act (ESSA) of 2015 after NCLB (No Child Left Behind) was found to be to prescriptive</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Provides funds to school districts with the highest concentrations of poverty</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Funds are for helping schools to meet school educational goals.  </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Schools with poverty rates of 75% or higher must, by law, be served with Title I funds</a:t>
            </a:r>
            <a:endParaRPr sz="25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6"/>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WHAT IS TITLE I?</a:t>
            </a:r>
            <a:endParaRPr>
              <a:solidFill>
                <a:schemeClr val="dk1"/>
              </a:solidFill>
            </a:endParaRPr>
          </a:p>
        </p:txBody>
      </p:sp>
      <p:sp>
        <p:nvSpPr>
          <p:cNvPr id="127" name="Google Shape;127;p16"/>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914400" marR="0" lvl="0" indent="0" algn="l" rtl="0">
              <a:lnSpc>
                <a:spcPct val="100000"/>
              </a:lnSpc>
              <a:spcBef>
                <a:spcPts val="0"/>
              </a:spcBef>
              <a:spcAft>
                <a:spcPts val="0"/>
              </a:spcAft>
              <a:buNone/>
            </a:pP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Largest federally funded educational program in the U.S.  </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Provides funding to help schools meet educational goals in school districts with the highest concentrations of poverty </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Funds personnel, training, materials, and family engagement</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Schools with poverty rates of 75% or higher must, by law, receive and utilize Title I funds</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Authorized by Congress through the Elementary and Secondary Education Act (ESEA) of 1965, No Child Left Behind Act (NCLB) of 2002, and by the Every Student Succeeds Act (ESSA) of 2015</a:t>
            </a:r>
            <a:endParaRPr sz="25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latin typeface="Calibri"/>
                <a:ea typeface="Calibri"/>
                <a:cs typeface="Calibri"/>
                <a:sym typeface="Calibri"/>
              </a:rPr>
              <a:t>ACPS TITLE I MISSION STATEMENT</a:t>
            </a:r>
            <a:endParaRPr>
              <a:solidFill>
                <a:schemeClr val="dk1"/>
              </a:solidFill>
            </a:endParaRPr>
          </a:p>
        </p:txBody>
      </p:sp>
      <p:sp>
        <p:nvSpPr>
          <p:cNvPr id="134" name="Google Shape;134;p17"/>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None/>
            </a:pPr>
            <a:r>
              <a:rPr lang="en-US" sz="1900" b="1">
                <a:solidFill>
                  <a:schemeClr val="dk1"/>
                </a:solidFill>
                <a:latin typeface="Calibri"/>
                <a:ea typeface="Calibri"/>
                <a:cs typeface="Calibri"/>
                <a:sym typeface="Calibri"/>
              </a:rPr>
              <a:t>The purpose of Title I,</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and the educators of Alachua County,</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in partnership with families and caregivers,</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is to ensure that all students </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have a fair and equitable opportunity</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to obtain a high-quality education.</a:t>
            </a:r>
            <a:endParaRPr sz="1900" b="1">
              <a:solidFill>
                <a:schemeClr val="dk1"/>
              </a:solidFill>
              <a:latin typeface="Calibri"/>
              <a:ea typeface="Calibri"/>
              <a:cs typeface="Calibri"/>
              <a:sym typeface="Calibri"/>
            </a:endParaRPr>
          </a:p>
          <a:p>
            <a:pPr marL="0" lvl="0" indent="0" algn="ctr" rtl="0">
              <a:spcBef>
                <a:spcPts val="0"/>
              </a:spcBef>
              <a:spcAft>
                <a:spcPts val="0"/>
              </a:spcAft>
              <a:buNone/>
            </a:pP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Our mission, in tandem with parents and guardians, </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 is to support students to reach for academic excellence</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and to prepare them for lifelong success.</a:t>
            </a:r>
            <a:endParaRPr sz="1900" b="1">
              <a:solidFill>
                <a:schemeClr val="dk1"/>
              </a:solidFill>
              <a:latin typeface="Calibri"/>
              <a:ea typeface="Calibri"/>
              <a:cs typeface="Calibri"/>
              <a:sym typeface="Calibri"/>
            </a:endParaRPr>
          </a:p>
          <a:p>
            <a:pPr marL="0" lvl="0" indent="0" algn="ctr" rtl="0">
              <a:spcBef>
                <a:spcPts val="0"/>
              </a:spcBef>
              <a:spcAft>
                <a:spcPts val="0"/>
              </a:spcAft>
              <a:buNone/>
            </a:pP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This educational team, together, manages resources</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and facilitates activities that help students</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to attain high levels of scholastic proficiency and achievement</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while also fostering their full potential and overall development.</a:t>
            </a:r>
            <a:endParaRPr sz="1900" b="1">
              <a:solidFill>
                <a:schemeClr val="dk1"/>
              </a:solidFill>
              <a:latin typeface="Calibri"/>
              <a:ea typeface="Calibri"/>
              <a:cs typeface="Calibri"/>
              <a:sym typeface="Calibri"/>
            </a:endParaRPr>
          </a:p>
          <a:p>
            <a:pPr marL="0" marR="0" lvl="0" indent="0" algn="l" rtl="0">
              <a:lnSpc>
                <a:spcPct val="80000"/>
              </a:lnSpc>
              <a:spcBef>
                <a:spcPts val="480"/>
              </a:spcBef>
              <a:spcAft>
                <a:spcPts val="0"/>
              </a:spcAft>
              <a:buNone/>
            </a:pPr>
            <a:endParaRPr sz="3000" b="1" i="1">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txBox="1">
            <a:spLocks noGrp="1"/>
          </p:cNvSpPr>
          <p:nvPr>
            <p:ph type="title" idx="4294967295"/>
          </p:nvPr>
        </p:nvSpPr>
        <p:spPr>
          <a:xfrm>
            <a:off x="304800" y="1524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HOW TITLE I WORKS?</a:t>
            </a:r>
            <a:endParaRPr>
              <a:solidFill>
                <a:schemeClr val="dk1"/>
              </a:solidFill>
            </a:endParaRPr>
          </a:p>
        </p:txBody>
      </p:sp>
      <p:sp>
        <p:nvSpPr>
          <p:cNvPr id="141" name="Google Shape;141;p18"/>
          <p:cNvSpPr txBox="1"/>
          <p:nvPr/>
        </p:nvSpPr>
        <p:spPr>
          <a:xfrm>
            <a:off x="266700" y="1128450"/>
            <a:ext cx="8610600" cy="5334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7472" marR="0" lvl="0" indent="-347472" algn="l" rtl="0">
              <a:lnSpc>
                <a:spcPct val="9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Title I funding flows from the U.S. Department of Education (as appropriated by Congress) to the Florida Department of Education (FLDOE).  </a:t>
            </a:r>
            <a:endParaRPr sz="1800" b="0" i="0" u="none" strike="noStrike" cap="none" dirty="0">
              <a:solidFill>
                <a:schemeClr val="dk1"/>
              </a:solidFill>
              <a:latin typeface="Century Gothic"/>
              <a:ea typeface="Century Gothic"/>
              <a:cs typeface="Century Gothic"/>
              <a:sym typeface="Century Gothic"/>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The FDOE allocates funds to the District.</a:t>
            </a:r>
            <a:endParaRPr sz="2400" b="0" i="0" u="none" strike="noStrike" cap="none" dirty="0">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dirty="0">
                <a:solidFill>
                  <a:schemeClr val="dk1"/>
                </a:solidFill>
                <a:latin typeface="Arial"/>
                <a:ea typeface="Arial"/>
                <a:cs typeface="Arial"/>
                <a:sym typeface="Arial"/>
              </a:rPr>
              <a:t>The District identifies eligible schools and allocates Title I funding to those schools based on the number of Children from Low-Income Families (CLIF).</a:t>
            </a:r>
            <a:endParaRPr sz="2400" b="0" i="0" u="none" strike="noStrike" cap="none" dirty="0">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dirty="0">
                <a:solidFill>
                  <a:schemeClr val="dk1"/>
                </a:solidFill>
                <a:latin typeface="Arial"/>
                <a:ea typeface="Arial"/>
                <a:cs typeface="Arial"/>
                <a:sym typeface="Arial"/>
              </a:rPr>
              <a:t>Title I schools spend the funds allocated based on formalized School Improvement Plans approved by District and FLDOE. </a:t>
            </a:r>
            <a:endParaRPr sz="24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Trebuchet MS"/>
              <a:buChar char="•"/>
            </a:pPr>
            <a:r>
              <a:rPr lang="en-US" sz="2400" b="0" i="0" u="none" strike="noStrike" cap="none" dirty="0">
                <a:solidFill>
                  <a:schemeClr val="dk1"/>
                </a:solidFill>
                <a:latin typeface="Trebuchet MS"/>
                <a:ea typeface="Trebuchet MS"/>
                <a:cs typeface="Trebuchet MS"/>
                <a:sym typeface="Trebuchet MS"/>
              </a:rPr>
              <a:t>Our School implements a </a:t>
            </a:r>
            <a:r>
              <a:rPr lang="en-US" sz="2400" dirty="0">
                <a:solidFill>
                  <a:schemeClr val="tx1"/>
                </a:solidFill>
                <a:latin typeface="Trebuchet MS"/>
                <a:ea typeface="Trebuchet MS"/>
                <a:cs typeface="Trebuchet MS"/>
                <a:sym typeface="Trebuchet MS"/>
              </a:rPr>
              <a:t>school-wide</a:t>
            </a:r>
            <a:r>
              <a:rPr lang="en-US" sz="2400" b="0" i="0" u="none" strike="noStrike" cap="none" dirty="0">
                <a:solidFill>
                  <a:srgbClr val="FF0000"/>
                </a:solidFill>
                <a:latin typeface="Trebuchet MS"/>
                <a:ea typeface="Trebuchet MS"/>
                <a:cs typeface="Trebuchet MS"/>
                <a:sym typeface="Trebuchet MS"/>
              </a:rPr>
              <a:t> </a:t>
            </a:r>
            <a:r>
              <a:rPr lang="en-US" sz="2400" b="0" i="0" u="none" strike="noStrike" cap="none" dirty="0">
                <a:latin typeface="Trebuchet MS"/>
                <a:ea typeface="Trebuchet MS"/>
                <a:cs typeface="Trebuchet MS"/>
                <a:sym typeface="Trebuchet MS"/>
              </a:rPr>
              <a:t>program.</a:t>
            </a:r>
            <a:r>
              <a:rPr lang="en-US" sz="2400" b="0" i="0" u="none" strike="noStrike" cap="none" dirty="0">
                <a:solidFill>
                  <a:srgbClr val="FF0000"/>
                </a:solidFill>
                <a:latin typeface="Trebuchet MS"/>
                <a:ea typeface="Trebuchet MS"/>
                <a:cs typeface="Trebuchet MS"/>
                <a:sym typeface="Trebuchet MS"/>
              </a:rPr>
              <a:t> </a:t>
            </a:r>
            <a:endParaRPr sz="1800" b="0" i="0" u="none" strike="noStrike" cap="none" dirty="0">
              <a:solidFill>
                <a:srgbClr val="FF0000"/>
              </a:solidFill>
              <a:latin typeface="Century Gothic"/>
              <a:ea typeface="Century Gothic"/>
              <a:cs typeface="Century Gothic"/>
              <a:sym typeface="Century Gothic"/>
            </a:endParaRPr>
          </a:p>
          <a:p>
            <a:pPr marL="347472" marR="0" lvl="0" indent="-195072" algn="l" rtl="0">
              <a:lnSpc>
                <a:spcPct val="90000"/>
              </a:lnSpc>
              <a:spcBef>
                <a:spcPts val="480"/>
              </a:spcBef>
              <a:spcAft>
                <a:spcPts val="0"/>
              </a:spcAft>
              <a:buClr>
                <a:srgbClr val="03042B"/>
              </a:buClr>
              <a:buSzPts val="2400"/>
              <a:buFont typeface="Trebuchet MS"/>
              <a:buNone/>
            </a:pPr>
            <a:endParaRPr sz="2400" b="0" i="0" u="none" strike="noStrike" cap="none" dirty="0">
              <a:solidFill>
                <a:srgbClr val="000000"/>
              </a:solidFill>
              <a:latin typeface="Arial"/>
              <a:ea typeface="Arial"/>
              <a:cs typeface="Arial"/>
              <a:sym typeface="Arial"/>
            </a:endParaRPr>
          </a:p>
          <a:p>
            <a:pPr marL="0" marR="0" lvl="0" indent="0" algn="just" rtl="0">
              <a:lnSpc>
                <a:spcPct val="90000"/>
              </a:lnSpc>
              <a:spcBef>
                <a:spcPts val="20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title" idx="4294967295"/>
          </p:nvPr>
        </p:nvSpPr>
        <p:spPr>
          <a:xfrm>
            <a:off x="213550" y="152400"/>
            <a:ext cx="89304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300" b="1">
                <a:solidFill>
                  <a:schemeClr val="dk1"/>
                </a:solidFill>
                <a:latin typeface="Calibri"/>
                <a:ea typeface="Calibri"/>
                <a:cs typeface="Calibri"/>
                <a:sym typeface="Calibri"/>
              </a:rPr>
              <a:t>TITLE I FUNDS PROVIDE SUPPLEMENTAL SUPPORT</a:t>
            </a:r>
            <a:endParaRPr sz="3300" b="1">
              <a:solidFill>
                <a:schemeClr val="dk1"/>
              </a:solidFill>
              <a:latin typeface="Calibri"/>
              <a:ea typeface="Calibri"/>
              <a:cs typeface="Calibri"/>
              <a:sym typeface="Calibri"/>
            </a:endParaRPr>
          </a:p>
        </p:txBody>
      </p:sp>
      <p:sp>
        <p:nvSpPr>
          <p:cNvPr id="148" name="Google Shape;148;p19"/>
          <p:cNvSpPr txBox="1"/>
          <p:nvPr/>
        </p:nvSpPr>
        <p:spPr>
          <a:xfrm>
            <a:off x="213550" y="1219200"/>
            <a:ext cx="8652300" cy="4885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Our School’s Title I funds provide the following supplemental support:</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Additional Personnel to support our students and teachers</a:t>
            </a:r>
            <a:endParaRPr sz="1800" b="0" i="0" u="none" strike="noStrike" cap="none">
              <a:solidFill>
                <a:schemeClr val="dk1"/>
              </a:solidFill>
              <a:latin typeface="Century Gothic"/>
              <a:ea typeface="Century Gothic"/>
              <a:cs typeface="Century Gothic"/>
              <a:sym typeface="Century Gothic"/>
            </a:endParaRPr>
          </a:p>
          <a:p>
            <a:pPr marL="759142"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Additional classroom materials and equipment</a:t>
            </a:r>
            <a:endParaRPr sz="1800">
              <a:solidFill>
                <a:schemeClr val="dk1"/>
              </a:solidFill>
              <a:latin typeface="Century Gothic"/>
              <a:ea typeface="Century Gothic"/>
              <a:cs typeface="Century Gothic"/>
              <a:sym typeface="Century Gothic"/>
            </a:endParaRPr>
          </a:p>
          <a:p>
            <a:pPr marL="759142" marR="0" lvl="1" indent="-457200" algn="l" rtl="0">
              <a:spcBef>
                <a:spcPts val="360"/>
              </a:spcBef>
              <a:spcAft>
                <a:spcPts val="0"/>
              </a:spcAft>
              <a:buClr>
                <a:schemeClr val="dk2"/>
              </a:buClr>
              <a:buSzPts val="1800"/>
              <a:buFont typeface="Arial"/>
              <a:buChar char="•"/>
            </a:pPr>
            <a:r>
              <a:rPr lang="en-US" sz="1800">
                <a:solidFill>
                  <a:schemeClr val="dk1"/>
                </a:solidFill>
                <a:latin typeface="Trebuchet MS"/>
                <a:ea typeface="Trebuchet MS"/>
                <a:cs typeface="Trebuchet MS"/>
                <a:sym typeface="Trebuchet MS"/>
              </a:rPr>
              <a:t>Additional Professional Development</a:t>
            </a:r>
            <a:endParaRPr sz="1800">
              <a:solidFill>
                <a:schemeClr val="dk1"/>
              </a:solidFill>
              <a:latin typeface="Trebuchet MS"/>
              <a:ea typeface="Trebuchet MS"/>
              <a:cs typeface="Trebuchet MS"/>
              <a:sym typeface="Trebuchet MS"/>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Supplemental web-based programs</a:t>
            </a:r>
            <a:endParaRPr sz="1800" b="0" i="0" u="none" strike="noStrike" cap="none">
              <a:solidFill>
                <a:schemeClr val="dk1"/>
              </a:solidFill>
              <a:latin typeface="Trebuchet MS"/>
              <a:ea typeface="Trebuchet MS"/>
              <a:cs typeface="Trebuchet MS"/>
              <a:sym typeface="Trebuchet MS"/>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Supplemental curriculum</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Small group intervention</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After school tutoring</a:t>
            </a:r>
            <a:endParaRPr sz="1800" b="0" i="0" u="none" strike="noStrike" cap="none">
              <a:solidFill>
                <a:schemeClr val="dk1"/>
              </a:solidFill>
              <a:latin typeface="Century Gothic"/>
              <a:ea typeface="Century Gothic"/>
              <a:cs typeface="Century Gothic"/>
              <a:sym typeface="Century Gothic"/>
            </a:endParaRPr>
          </a:p>
          <a:p>
            <a:pPr marL="759142" marR="0" lvl="1" indent="-457200" algn="l" rtl="0">
              <a:spcBef>
                <a:spcPts val="360"/>
              </a:spcBef>
              <a:spcAft>
                <a:spcPts val="0"/>
              </a:spcAft>
              <a:buClr>
                <a:schemeClr val="dk2"/>
              </a:buClr>
              <a:buSzPts val="1800"/>
              <a:buFont typeface="Arial"/>
              <a:buChar char="•"/>
            </a:pPr>
            <a:r>
              <a:rPr lang="en-US" sz="1800">
                <a:solidFill>
                  <a:schemeClr val="dk1"/>
                </a:solidFill>
                <a:latin typeface="Trebuchet MS"/>
                <a:ea typeface="Trebuchet MS"/>
                <a:cs typeface="Trebuchet MS"/>
                <a:sym typeface="Trebuchet MS"/>
              </a:rPr>
              <a:t>Technology</a:t>
            </a:r>
            <a:endParaRPr sz="1800">
              <a:solidFill>
                <a:schemeClr val="dk1"/>
              </a:solidFill>
              <a:latin typeface="Trebuchet MS"/>
              <a:ea typeface="Trebuchet MS"/>
              <a:cs typeface="Trebuchet MS"/>
              <a:sym typeface="Trebuchet MS"/>
            </a:endParaRPr>
          </a:p>
          <a:p>
            <a:pPr marL="274320" marR="0" lvl="0" indent="-160020" algn="l" rtl="0">
              <a:spcBef>
                <a:spcPts val="360"/>
              </a:spcBef>
              <a:spcAft>
                <a:spcPts val="0"/>
              </a:spcAft>
              <a:buClr>
                <a:schemeClr val="dk2"/>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a:p>
            <a:pPr marL="0" marR="0" lvl="0" indent="0" algn="l" rtl="0">
              <a:spcBef>
                <a:spcPts val="36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 Title I funds also provide for Parent-Family Engagement activities and trainings   </a:t>
            </a:r>
            <a:endParaRPr sz="1800" b="0" i="0" u="none" strike="noStrike" cap="none">
              <a:solidFill>
                <a:schemeClr val="dk1"/>
              </a:solidFill>
              <a:latin typeface="Gill Sans"/>
              <a:ea typeface="Gill Sans"/>
              <a:cs typeface="Gill Sans"/>
              <a:sym typeface="Gill Sans"/>
            </a:endParaRPr>
          </a:p>
          <a:p>
            <a:pPr marL="0" marR="0" lvl="0" indent="0" algn="l" rtl="0">
              <a:spcBef>
                <a:spcPts val="36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 throughout the year as well as:</a:t>
            </a:r>
            <a:endParaRPr sz="1800" b="0" i="0" u="none" strike="noStrike" cap="none">
              <a:solidFill>
                <a:schemeClr val="dk1"/>
              </a:solidFill>
              <a:latin typeface="Century Gothic"/>
              <a:ea typeface="Century Gothic"/>
              <a:cs typeface="Century Gothic"/>
              <a:sym typeface="Century Gothic"/>
            </a:endParaRPr>
          </a:p>
          <a:p>
            <a:pPr marL="914400"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Resources in our Parent &amp; Family Resource Area</a:t>
            </a:r>
            <a:endParaRPr sz="1800" b="0" i="0" u="none" strike="noStrike" cap="none">
              <a:solidFill>
                <a:schemeClr val="dk1"/>
              </a:solidFill>
              <a:latin typeface="Century Gothic"/>
              <a:ea typeface="Century Gothic"/>
              <a:cs typeface="Century Gothic"/>
              <a:sym typeface="Century Gothic"/>
            </a:endParaRPr>
          </a:p>
          <a:p>
            <a:pPr marL="914400"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Student Planners and/or Home-School Communication Folders</a:t>
            </a:r>
            <a:endParaRPr sz="1800" b="0" i="0" u="none" strike="noStrike" cap="none">
              <a:solidFill>
                <a:schemeClr val="dk1"/>
              </a:solidFill>
              <a:latin typeface="Trebuchet MS"/>
              <a:ea typeface="Trebuchet MS"/>
              <a:cs typeface="Trebuchet MS"/>
              <a:sym typeface="Trebuchet MS"/>
            </a:endParaRPr>
          </a:p>
          <a:p>
            <a:pPr marL="914400" marR="0" lvl="1" indent="-457200" algn="l" rtl="0">
              <a:spcBef>
                <a:spcPts val="360"/>
              </a:spcBef>
              <a:spcAft>
                <a:spcPts val="0"/>
              </a:spcAft>
              <a:buClr>
                <a:schemeClr val="dk1"/>
              </a:buClr>
              <a:buSzPts val="1800"/>
              <a:buFont typeface="Trebuchet MS"/>
              <a:buChar char="•"/>
            </a:pPr>
            <a:r>
              <a:rPr lang="en-US" sz="1800">
                <a:solidFill>
                  <a:schemeClr val="dk1"/>
                </a:solidFill>
                <a:latin typeface="Trebuchet MS"/>
                <a:ea typeface="Trebuchet MS"/>
                <a:cs typeface="Trebuchet MS"/>
                <a:sym typeface="Trebuchet MS"/>
              </a:rPr>
              <a:t>Electronic Family Newsletters </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0"/>
          <p:cNvSpPr txBox="1">
            <a:spLocks noGrp="1"/>
          </p:cNvSpPr>
          <p:nvPr>
            <p:ph type="title" idx="4294967295"/>
          </p:nvPr>
        </p:nvSpPr>
        <p:spPr>
          <a:xfrm>
            <a:off x="0" y="267500"/>
            <a:ext cx="9144000" cy="685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US" sz="4000" b="1">
                <a:solidFill>
                  <a:schemeClr val="dk1"/>
                </a:solidFill>
                <a:latin typeface="Calibri"/>
                <a:ea typeface="Calibri"/>
                <a:cs typeface="Calibri"/>
                <a:sym typeface="Calibri"/>
              </a:rPr>
              <a:t>WHO DECIDES HOW FUNDS ARE USED?</a:t>
            </a:r>
            <a:endParaRPr sz="4000" b="1">
              <a:solidFill>
                <a:schemeClr val="dk1"/>
              </a:solidFill>
              <a:latin typeface="Calibri"/>
              <a:ea typeface="Calibri"/>
              <a:cs typeface="Calibri"/>
              <a:sym typeface="Calibri"/>
            </a:endParaRPr>
          </a:p>
        </p:txBody>
      </p:sp>
      <p:sp>
        <p:nvSpPr>
          <p:cNvPr id="155" name="Google Shape;155;p20"/>
          <p:cNvSpPr txBox="1"/>
          <p:nvPr/>
        </p:nvSpPr>
        <p:spPr>
          <a:xfrm>
            <a:off x="228600" y="1153275"/>
            <a:ext cx="8686800" cy="48777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400"/>
              <a:buFont typeface="Trebuchet MS"/>
              <a:buChar char="•"/>
            </a:pPr>
            <a:r>
              <a:rPr lang="en-US" sz="2400" b="0" i="0" u="none" strike="noStrike" cap="none">
                <a:solidFill>
                  <a:schemeClr val="dk1"/>
                </a:solidFill>
                <a:latin typeface="Trebuchet MS"/>
                <a:ea typeface="Trebuchet MS"/>
                <a:cs typeface="Trebuchet MS"/>
                <a:sym typeface="Trebuchet MS"/>
              </a:rPr>
              <a:t>The school’s leadership makes personnel and instructional decisions based on the specific needs of its student population.</a:t>
            </a:r>
            <a:endParaRPr sz="2400" b="0" i="0" u="none" strike="noStrike" cap="none">
              <a:solidFill>
                <a:schemeClr val="dk1"/>
              </a:solidFill>
              <a:latin typeface="Trebuchet MS"/>
              <a:ea typeface="Trebuchet MS"/>
              <a:cs typeface="Trebuchet MS"/>
              <a:sym typeface="Trebuchet MS"/>
            </a:endParaRPr>
          </a:p>
          <a:p>
            <a:pPr marL="45720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a:p>
            <a:pPr marL="342900" marR="0" lvl="0" indent="-342900" algn="l" rtl="0">
              <a:spcBef>
                <a:spcPts val="480"/>
              </a:spcBef>
              <a:spcAft>
                <a:spcPts val="0"/>
              </a:spcAft>
              <a:buClr>
                <a:schemeClr val="dk2"/>
              </a:buClr>
              <a:buSzPts val="2400"/>
              <a:buFont typeface="Trebuchet MS"/>
              <a:buChar char="•"/>
            </a:pPr>
            <a:r>
              <a:rPr lang="en-US" sz="2400" b="0" i="0" u="none" strike="noStrike" cap="none">
                <a:solidFill>
                  <a:schemeClr val="dk1"/>
                </a:solidFill>
                <a:latin typeface="Trebuchet MS"/>
                <a:ea typeface="Trebuchet MS"/>
                <a:cs typeface="Trebuchet MS"/>
                <a:sym typeface="Trebuchet MS"/>
              </a:rPr>
              <a:t>Parent input into the decision making process is encouraged through various means including:</a:t>
            </a:r>
            <a:endParaRPr sz="2400" b="0" i="0" u="none" strike="noStrike" cap="none">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School Advisory Council (SAC) composed of Parents, Community members, Teachers, Other staff that works at the school, Principal and Students (at Middle and High School)</a:t>
            </a:r>
            <a:endParaRPr sz="2000" b="0" i="0" u="none" strike="noStrike" cap="none">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Parent input meetings for the development of the Home-School Compact and the school’s Parent-Family Engagement Plan</a:t>
            </a:r>
            <a:endParaRPr sz="2000" b="0" i="0" u="none" strike="noStrike" cap="none">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Input Evaluations of Parent-Family Engagement activities and trainings</a:t>
            </a:r>
            <a:endParaRPr sz="20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title" idx="4294967295"/>
          </p:nvPr>
        </p:nvSpPr>
        <p:spPr>
          <a:xfrm>
            <a:off x="262475" y="221875"/>
            <a:ext cx="8763900" cy="1073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US" b="1">
                <a:solidFill>
                  <a:schemeClr val="dk1"/>
                </a:solidFill>
                <a:latin typeface="Calibri"/>
                <a:ea typeface="Calibri"/>
                <a:cs typeface="Calibri"/>
                <a:sym typeface="Calibri"/>
              </a:rPr>
              <a:t>WHERE CAN I FIND A COPY OF THE  </a:t>
            </a:r>
            <a:br>
              <a:rPr lang="en-US" b="1">
                <a:solidFill>
                  <a:schemeClr val="dk1"/>
                </a:solidFill>
                <a:latin typeface="Calibri"/>
                <a:ea typeface="Calibri"/>
                <a:cs typeface="Calibri"/>
                <a:sym typeface="Calibri"/>
              </a:rPr>
            </a:br>
            <a:r>
              <a:rPr lang="en-US" b="1">
                <a:solidFill>
                  <a:schemeClr val="dk1"/>
                </a:solidFill>
                <a:latin typeface="Calibri"/>
                <a:ea typeface="Calibri"/>
                <a:cs typeface="Calibri"/>
                <a:sym typeface="Calibri"/>
              </a:rPr>
              <a:t>TITLE I BUDGETS?</a:t>
            </a:r>
            <a:endParaRPr b="1">
              <a:solidFill>
                <a:schemeClr val="dk1"/>
              </a:solidFill>
              <a:latin typeface="Calibri"/>
              <a:ea typeface="Calibri"/>
              <a:cs typeface="Calibri"/>
              <a:sym typeface="Calibri"/>
            </a:endParaRPr>
          </a:p>
        </p:txBody>
      </p:sp>
      <p:sp>
        <p:nvSpPr>
          <p:cNvPr id="161" name="Google Shape;161;p21"/>
          <p:cNvSpPr txBox="1"/>
          <p:nvPr/>
        </p:nvSpPr>
        <p:spPr>
          <a:xfrm>
            <a:off x="380992" y="1525125"/>
            <a:ext cx="8382000" cy="43434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342900" marR="0" lvl="0" indent="-342900" algn="l" rtl="0">
              <a:spcBef>
                <a:spcPts val="480"/>
              </a:spcBef>
              <a:spcAft>
                <a:spcPts val="0"/>
              </a:spcAft>
              <a:buClr>
                <a:schemeClr val="dk1"/>
              </a:buClr>
              <a:buSzPts val="2400"/>
              <a:buFont typeface="Noto Sans Symbols"/>
              <a:buNone/>
            </a:pPr>
            <a:r>
              <a:rPr lang="en-US" sz="2700" i="0" u="none" strike="noStrike" cap="none" dirty="0">
                <a:solidFill>
                  <a:schemeClr val="dk1"/>
                </a:solidFill>
                <a:latin typeface="Calibri"/>
                <a:ea typeface="Calibri"/>
                <a:cs typeface="Calibri"/>
                <a:sym typeface="Calibri"/>
              </a:rPr>
              <a:t>The Title I Budgets, including Part A Basic and Parent &amp; Family Engagement </a:t>
            </a:r>
            <a:r>
              <a:rPr lang="en-US" sz="2700" dirty="0">
                <a:solidFill>
                  <a:schemeClr val="dk1"/>
                </a:solidFill>
                <a:latin typeface="Calibri"/>
                <a:ea typeface="Calibri"/>
                <a:cs typeface="Calibri"/>
                <a:sym typeface="Calibri"/>
              </a:rPr>
              <a:t>is discussed annually</a:t>
            </a:r>
            <a:r>
              <a:rPr lang="en-US" sz="2700" i="0" u="none" strike="noStrike" cap="none" dirty="0">
                <a:solidFill>
                  <a:schemeClr val="dk1"/>
                </a:solidFill>
                <a:latin typeface="Calibri"/>
                <a:ea typeface="Calibri"/>
                <a:cs typeface="Calibri"/>
                <a:sym typeface="Calibri"/>
              </a:rPr>
              <a:t> with parents and documented by minutes from this Title I Parent Meeting.</a:t>
            </a:r>
            <a:endParaRPr sz="2100"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rgbClr val="03042B"/>
              </a:buClr>
              <a:buSzPts val="2400"/>
              <a:buFont typeface="Noto Sans Symbols"/>
              <a:buNone/>
            </a:pPr>
            <a:endParaRPr sz="2700"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ts val="2400"/>
              <a:buFont typeface="Noto Sans Symbols"/>
              <a:buNone/>
            </a:pPr>
            <a:r>
              <a:rPr lang="en-US" sz="2700" i="0" u="none" strike="noStrike" cap="none" dirty="0">
                <a:solidFill>
                  <a:schemeClr val="dk1"/>
                </a:solidFill>
                <a:latin typeface="Calibri"/>
                <a:ea typeface="Calibri"/>
                <a:cs typeface="Calibri"/>
                <a:sym typeface="Calibri"/>
              </a:rPr>
              <a:t>A copy of the school’s Title I Budgets (Part A Basic/PFE) </a:t>
            </a:r>
            <a:r>
              <a:rPr lang="en-US" sz="2700" dirty="0">
                <a:solidFill>
                  <a:schemeClr val="dk1"/>
                </a:solidFill>
                <a:latin typeface="Calibri"/>
                <a:ea typeface="Calibri"/>
                <a:cs typeface="Calibri"/>
                <a:sym typeface="Calibri"/>
              </a:rPr>
              <a:t>is available</a:t>
            </a:r>
            <a:r>
              <a:rPr lang="en-US" sz="2700" i="0" u="none" strike="noStrike" cap="none" dirty="0">
                <a:solidFill>
                  <a:schemeClr val="dk1"/>
                </a:solidFill>
                <a:latin typeface="Calibri"/>
                <a:ea typeface="Calibri"/>
                <a:cs typeface="Calibri"/>
                <a:sym typeface="Calibri"/>
              </a:rPr>
              <a:t> in the Parent &amp; Family Resource Area Notebook located here in the Multipurpose Room. </a:t>
            </a:r>
            <a:endParaRPr sz="2100" i="0" u="none" strike="noStrike" cap="none" dirty="0">
              <a:solidFill>
                <a:srgbClr val="FF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3257</Words>
  <Application>Microsoft Office PowerPoint</Application>
  <PresentationFormat>On-screen Show (4:3)</PresentationFormat>
  <Paragraphs>342</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Century Gothic</vt:lpstr>
      <vt:lpstr>Gill Sans</vt:lpstr>
      <vt:lpstr>Comic Sans MS</vt:lpstr>
      <vt:lpstr>Noto Sans Symbols</vt:lpstr>
      <vt:lpstr>Calibri</vt:lpstr>
      <vt:lpstr>Arial</vt:lpstr>
      <vt:lpstr>Trebuchet MS</vt:lpstr>
      <vt:lpstr>Gallery</vt:lpstr>
      <vt:lpstr>PowerPoint Presentation</vt:lpstr>
      <vt:lpstr>   AGENDA</vt:lpstr>
      <vt:lpstr>WHAT IS TITLE I?</vt:lpstr>
      <vt:lpstr>WHAT IS TITLE I?</vt:lpstr>
      <vt:lpstr>ACPS TITLE I MISSION STATEMENT</vt:lpstr>
      <vt:lpstr>HOW TITLE I WORKS?</vt:lpstr>
      <vt:lpstr>TITLE I FUNDS PROVIDE SUPPLEMENTAL SUPPORT</vt:lpstr>
      <vt:lpstr>WHO DECIDES HOW FUNDS ARE USED?</vt:lpstr>
      <vt:lpstr>WHERE CAN I FIND A COPY OF THE   TITLE I BUDGETS?</vt:lpstr>
      <vt:lpstr> EDUCATIONAL STANDARDS</vt:lpstr>
      <vt:lpstr>SCHOOL’S CURRICULUM</vt:lpstr>
      <vt:lpstr> MEASURING STUDENT SUCCESS THROUGH       DISTRICT PROGRESS MONITORING</vt:lpstr>
      <vt:lpstr>FLORIDA’S ASSESSMENT OF STUDENT THINKING (FAST)</vt:lpstr>
      <vt:lpstr>WORKING TOGETHER! </vt:lpstr>
      <vt:lpstr>PARENTS’ RIGHT TO KNOW</vt:lpstr>
      <vt:lpstr>PARENT &amp; FAMILY ENGAGEMENT PLAN  GUIDELINES</vt:lpstr>
      <vt:lpstr>PARENT &amp; FAMILY RESOURCE AREA</vt:lpstr>
      <vt:lpstr>YOUR INVOLVEMENT IS KEY TO  YOUR CHILD’S SUCCESS!</vt:lpstr>
      <vt:lpstr> ADDITIONAL INFORMATION</vt:lpstr>
      <vt:lpstr>QUESTIONS?  </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L Logan</dc:creator>
  <cp:lastModifiedBy>Nancy L Logan</cp:lastModifiedBy>
  <cp:revision>2</cp:revision>
  <cp:lastPrinted>2024-09-03T15:15:27Z</cp:lastPrinted>
  <dcterms:modified xsi:type="dcterms:W3CDTF">2024-09-03T15:23:21Z</dcterms:modified>
</cp:coreProperties>
</file>